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91" r:id="rId2"/>
    <p:sldId id="390" r:id="rId3"/>
    <p:sldId id="383" r:id="rId4"/>
    <p:sldId id="307" r:id="rId5"/>
    <p:sldId id="317" r:id="rId6"/>
    <p:sldId id="319" r:id="rId7"/>
    <p:sldId id="320" r:id="rId8"/>
    <p:sldId id="321" r:id="rId9"/>
    <p:sldId id="322" r:id="rId10"/>
    <p:sldId id="315" r:id="rId11"/>
    <p:sldId id="330" r:id="rId12"/>
    <p:sldId id="392" r:id="rId13"/>
    <p:sldId id="331" r:id="rId14"/>
    <p:sldId id="336" r:id="rId15"/>
    <p:sldId id="332" r:id="rId16"/>
    <p:sldId id="337" r:id="rId17"/>
    <p:sldId id="335" r:id="rId18"/>
    <p:sldId id="345" r:id="rId19"/>
    <p:sldId id="338" r:id="rId20"/>
    <p:sldId id="339" r:id="rId21"/>
    <p:sldId id="340" r:id="rId22"/>
    <p:sldId id="341" r:id="rId23"/>
    <p:sldId id="342" r:id="rId24"/>
    <p:sldId id="327" r:id="rId25"/>
    <p:sldId id="344" r:id="rId26"/>
    <p:sldId id="393" r:id="rId27"/>
    <p:sldId id="363" r:id="rId28"/>
    <p:sldId id="358" r:id="rId29"/>
    <p:sldId id="357" r:id="rId30"/>
    <p:sldId id="359" r:id="rId31"/>
    <p:sldId id="361" r:id="rId32"/>
    <p:sldId id="325" r:id="rId33"/>
    <p:sldId id="362" r:id="rId34"/>
    <p:sldId id="364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86" r:id="rId45"/>
    <p:sldId id="385" r:id="rId46"/>
    <p:sldId id="387" r:id="rId47"/>
    <p:sldId id="376" r:id="rId48"/>
    <p:sldId id="381" r:id="rId49"/>
    <p:sldId id="382" r:id="rId50"/>
    <p:sldId id="388" r:id="rId51"/>
    <p:sldId id="389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oming Cai (117010002)" initials="HC(" lastIdx="2" clrIdx="0">
    <p:extLst>
      <p:ext uri="{19B8F6BF-5375-455C-9EA6-DF929625EA0E}">
        <p15:presenceInfo xmlns:p15="http://schemas.microsoft.com/office/powerpoint/2012/main" userId="S::117010002@link.cuhk.edu.cn::7c52c61c-d690-48e2-8f3f-f30a12f66d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9B73"/>
    <a:srgbClr val="E8A97E"/>
    <a:srgbClr val="DDA178"/>
    <a:srgbClr val="3698CF"/>
    <a:srgbClr val="1C2063"/>
    <a:srgbClr val="ED3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7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1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29A60-C7F5-F342-B0A8-EC3E75EBA5DB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1A1EA-8679-C34C-A3E3-B65B39C0E3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485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9B%BE%E5%83%8F%E4%BF%AE%E5%A4%8D/2301750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3746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在这里需要回答什么是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Inpainting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图像修复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是指对受到损坏的图像进行修复重建或者去除图像中的多余物体。图像修复者需要采取最恰当的方法恢复图像的原始状态，同时保证图像达到最理想的艺术效果。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9111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088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126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2447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5067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9156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8094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100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8260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大家猜一猜</a:t>
            </a:r>
            <a:r>
              <a:rPr kumimoji="1" lang="en-US" altLang="zh-CN" dirty="0"/>
              <a:t>AI</a:t>
            </a:r>
            <a:r>
              <a:rPr kumimoji="1" lang="zh-CN" altLang="en-US" dirty="0"/>
              <a:t>把他的眼睛补成了什么样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72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人工智能机器人的自我意识觉醒的电视剧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目的：在图像处理领域，目前的人工智能可以做到什么，它的能力是是什么样的，它是怎么做到的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另外，我会带大家一起来看看现在的人工智能技术是完美的吗？它是不是有缺陷的？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最后我们一起来讨论，它们是否会取代部分人类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7108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953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大家猜一猜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7826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13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426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853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6211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什么是脑补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你觉得</a:t>
            </a:r>
            <a:r>
              <a:rPr kumimoji="1" lang="en-US" altLang="zh-CN" dirty="0"/>
              <a:t>AI</a:t>
            </a:r>
            <a:r>
              <a:rPr kumimoji="1" lang="zh-CN" altLang="en-US" dirty="0"/>
              <a:t>中的脑补能力是什么？</a:t>
            </a:r>
            <a:endParaRPr kumimoji="1" lang="en-US" altLang="zh-CN" dirty="0"/>
          </a:p>
          <a:p>
            <a:r>
              <a:rPr kumimoji="1" lang="zh-CN" altLang="en-US" dirty="0"/>
              <a:t>在你的认知里，新闻呀公众号游戏等等，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可以做到什么？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今天我们会讲到现有</a:t>
            </a:r>
            <a:r>
              <a:rPr kumimoji="1" lang="en-US" altLang="zh-CN" dirty="0"/>
              <a:t>AI</a:t>
            </a:r>
            <a:r>
              <a:rPr kumimoji="1" lang="zh-CN" altLang="en-US" dirty="0"/>
              <a:t>的两种具体的“脑补”能力</a:t>
            </a:r>
            <a:endParaRPr kumimoji="1" lang="en-US" altLang="zh-CN" dirty="0"/>
          </a:p>
          <a:p>
            <a:r>
              <a:rPr kumimoji="1" lang="zh-CN" altLang="en-US" dirty="0"/>
              <a:t>给你这只鹿的后半部分，你会自然地脑补或者推测出这只鹿的前半部分吗？</a:t>
            </a:r>
            <a:endParaRPr kumimoji="1" lang="en-US" altLang="zh-CN" dirty="0"/>
          </a:p>
          <a:p>
            <a:r>
              <a:rPr kumimoji="1" lang="zh-CN" altLang="en-US" dirty="0"/>
              <a:t>这只鸟看起来像是一只自然的鸟，你可以把它脑补成其他风格的鸟嘛？比如幻想成一只电子鸟。</a:t>
            </a:r>
            <a:endParaRPr kumimoji="1" lang="en-US" altLang="zh-CN" dirty="0"/>
          </a:p>
          <a:p>
            <a:r>
              <a:rPr kumimoji="1" lang="zh-CN" altLang="en-US" dirty="0"/>
              <a:t>这是人类的脑补能力，给你一幅画面，或者一半的画面，你总可以脑补出你觉得符合经验甚至不符合经验的场景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目的：</a:t>
            </a:r>
            <a:endParaRPr kumimoji="1" lang="en-US" altLang="zh-CN" dirty="0"/>
          </a:p>
          <a:p>
            <a:r>
              <a:rPr kumimoji="1" lang="zh-CN" altLang="en-US" dirty="0"/>
              <a:t>我需要对了解同学们对</a:t>
            </a:r>
            <a:r>
              <a:rPr kumimoji="1" lang="en-US" altLang="zh-CN" dirty="0"/>
              <a:t>AI</a:t>
            </a:r>
            <a:r>
              <a:rPr kumimoji="1" lang="zh-CN" altLang="en-US" dirty="0"/>
              <a:t>能力的认知程度到了什么地步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978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0803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给你这只鹿的后半部分，你会自然地脑补或者推测出这只鹿的前半部分吗？</a:t>
            </a:r>
            <a:endParaRPr kumimoji="1" lang="en-US" altLang="zh-CN" dirty="0"/>
          </a:p>
          <a:p>
            <a:r>
              <a:rPr kumimoji="1" lang="zh-CN" altLang="en-US" dirty="0"/>
              <a:t>这只鹿目前的后半部分，没什么细节，你会自然地给它脑补上更细致的毛发吗？</a:t>
            </a:r>
            <a:endParaRPr kumimoji="1" lang="en-US" altLang="zh-CN" dirty="0"/>
          </a:p>
          <a:p>
            <a:r>
              <a:rPr kumimoji="1" lang="zh-CN" altLang="en-US" dirty="0"/>
              <a:t>这只鸟看起来像是一只自然的鸟，你可以把它脑补成其他风格的鸟嘛？比如幻想成一只电子鸟。</a:t>
            </a:r>
            <a:endParaRPr kumimoji="1" lang="en-US" altLang="zh-CN" dirty="0"/>
          </a:p>
          <a:p>
            <a:r>
              <a:rPr kumimoji="1" lang="zh-CN" altLang="en-US" dirty="0"/>
              <a:t>这是人类的脑补能力，给你一幅画面，或者一半的画面，你总可以脑补出你觉得符合经验甚至不符合经验的场景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357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Inpainting</a:t>
            </a:r>
            <a:r>
              <a:rPr kumimoji="1" lang="zh-CN" altLang="en-US" dirty="0"/>
              <a:t>的过程，让大家感受</a:t>
            </a:r>
            <a:r>
              <a:rPr kumimoji="1" lang="en-US" altLang="zh-CN" dirty="0"/>
              <a:t>inpainting</a:t>
            </a:r>
            <a:r>
              <a:rPr kumimoji="1" lang="zh-CN" altLang="en-US" dirty="0"/>
              <a:t>在类似人在做什么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组织比赛，让大家尽可能形容出细节作为热身游戏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34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什么是脑补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你觉得</a:t>
            </a:r>
            <a:r>
              <a:rPr kumimoji="1" lang="en-US" altLang="zh-CN" dirty="0"/>
              <a:t>AI</a:t>
            </a:r>
            <a:r>
              <a:rPr kumimoji="1" lang="zh-CN" altLang="en-US" dirty="0"/>
              <a:t>中的脑补能力是什么？</a:t>
            </a:r>
            <a:endParaRPr kumimoji="1" lang="en-US" altLang="zh-CN" dirty="0"/>
          </a:p>
          <a:p>
            <a:r>
              <a:rPr kumimoji="1" lang="zh-CN" altLang="en-US" dirty="0"/>
              <a:t>在你的认知里，新闻呀公众号游戏等等，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可以做到什么？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今天我们会讲到现有</a:t>
            </a:r>
            <a:r>
              <a:rPr kumimoji="1" lang="en-US" altLang="zh-CN" dirty="0"/>
              <a:t>AI</a:t>
            </a:r>
            <a:r>
              <a:rPr kumimoji="1" lang="zh-CN" altLang="en-US" dirty="0"/>
              <a:t>的两种具体的“脑补”能力</a:t>
            </a:r>
            <a:endParaRPr kumimoji="1" lang="en-US" altLang="zh-CN" dirty="0"/>
          </a:p>
          <a:p>
            <a:r>
              <a:rPr kumimoji="1" lang="zh-CN" altLang="en-US" dirty="0"/>
              <a:t>给你这只鹿的后半部分，你会自然地脑补或者推测出这只鹿的前半部分吗？</a:t>
            </a:r>
            <a:endParaRPr kumimoji="1" lang="en-US" altLang="zh-CN" dirty="0"/>
          </a:p>
          <a:p>
            <a:r>
              <a:rPr kumimoji="1" lang="zh-CN" altLang="en-US" dirty="0"/>
              <a:t>这只鸟看起来像是一只自然的鸟，你可以把它脑补成其他风格的鸟嘛？比如幻想成一只电子鸟。</a:t>
            </a:r>
            <a:endParaRPr kumimoji="1" lang="en-US" altLang="zh-CN" dirty="0"/>
          </a:p>
          <a:p>
            <a:r>
              <a:rPr kumimoji="1" lang="zh-CN" altLang="en-US" dirty="0"/>
              <a:t>这是人类的脑补能力，给你一幅画面，或者一半的画面，你总可以脑补出你觉得符合经验甚至不符合经验的场景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目的：</a:t>
            </a:r>
            <a:endParaRPr kumimoji="1" lang="en-US" altLang="zh-CN" dirty="0"/>
          </a:p>
          <a:p>
            <a:r>
              <a:rPr kumimoji="1" lang="zh-CN" altLang="en-US" dirty="0"/>
              <a:t>我需要对了解同学们对</a:t>
            </a:r>
            <a:r>
              <a:rPr kumimoji="1" lang="en-US" altLang="zh-CN" dirty="0"/>
              <a:t>AI</a:t>
            </a:r>
            <a:r>
              <a:rPr kumimoji="1" lang="zh-CN" altLang="en-US" dirty="0"/>
              <a:t>能力的认知程度到了什么地步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954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Inpainting</a:t>
            </a:r>
            <a:r>
              <a:rPr kumimoji="1" lang="zh-CN" altLang="en-US" dirty="0"/>
              <a:t>的过程，让大家感受</a:t>
            </a:r>
            <a:r>
              <a:rPr kumimoji="1" lang="en-US" altLang="zh-CN" dirty="0"/>
              <a:t>inpainting</a:t>
            </a:r>
            <a:r>
              <a:rPr kumimoji="1" lang="zh-CN" altLang="en-US" dirty="0"/>
              <a:t>在类似人在做什么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组织比赛，让大家尽可能形容出细节作为热身游戏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74740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Style transfer </a:t>
            </a:r>
            <a:r>
              <a:rPr kumimoji="1" lang="zh-CN" altLang="en-US" dirty="0"/>
              <a:t>是什么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7791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7481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7877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013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448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4633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791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2125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70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Inpainting</a:t>
            </a:r>
            <a:r>
              <a:rPr kumimoji="1" lang="zh-CN" altLang="en-US" dirty="0"/>
              <a:t>的过程，让大家感受</a:t>
            </a:r>
            <a:r>
              <a:rPr kumimoji="1" lang="en-US" altLang="zh-CN" dirty="0"/>
              <a:t>inpainting</a:t>
            </a:r>
            <a:r>
              <a:rPr kumimoji="1" lang="zh-CN" altLang="en-US" dirty="0"/>
              <a:t>在类似人在做什么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组织比赛，让大家尽可能形容出细节作为热身游戏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56164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49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95978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4279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无工具状态，来一张底图和风格图，就得迭代优化好久，只优化出这张图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1534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开始有了工具，并且损失函数是为了优化你的工具，把风格容纳近模型，不管什么图片，都可以处理出这种风格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6373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开始有了工具，并且损失函数是为了优化你的工具，把风格容纳近模型，不管什么图片，都可以处理出这种风格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342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开始有了工具，并且损失函数是为了优化你的工具，把风格容纳近模型，不管什么图片，都可以处理出这种风格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0491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3150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47217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2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16540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想象力一直是人类区别于机器的独有能力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8055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想象力一直是人类区别于机器的独有能力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54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504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51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8529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1A1EA-8679-C34C-A3E3-B65B39C0E32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046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78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81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608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53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29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0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847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53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46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4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88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AFFC8-6944-9941-B820-227778B51818}" type="datetimeFigureOut">
              <a:rPr kumimoji="1" lang="zh-CN" altLang="en-US" smtClean="0"/>
              <a:t>2021/5/8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77212-0166-8A4B-83A2-97394F1054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8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4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36.jp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36.jp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de this desktop wallpaper of the new S3 poster. Hope y'all like it :  westworld">
            <a:extLst>
              <a:ext uri="{FF2B5EF4-FFF2-40B4-BE49-F238E27FC236}">
                <a16:creationId xmlns:a16="http://schemas.microsoft.com/office/drawing/2014/main" id="{1697EDC8-FBCB-6148-806E-99411C913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6" r="39887"/>
          <a:stretch/>
        </p:blipFill>
        <p:spPr bwMode="auto">
          <a:xfrm>
            <a:off x="-1" y="-1"/>
            <a:ext cx="25794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-1"/>
            <a:ext cx="2579426" cy="6858000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1A1CD7-D0EF-1B43-953E-86BE31040600}"/>
              </a:ext>
            </a:extLst>
          </p:cNvPr>
          <p:cNvSpPr/>
          <p:nvPr/>
        </p:nvSpPr>
        <p:spPr>
          <a:xfrm>
            <a:off x="749948" y="122830"/>
            <a:ext cx="62329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Who</a:t>
            </a:r>
            <a:endParaRPr lang="en-US" altLang="zh-CN" sz="3600" b="1" spc="140" dirty="0"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zh-CN" altLang="en-US" sz="36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en-US" altLang="zh-CN" sz="36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Am</a:t>
            </a:r>
            <a:r>
              <a:rPr lang="zh-CN" altLang="en-US" sz="36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endParaRPr lang="en-US" altLang="zh-CN" sz="3600" b="1" spc="14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zh-CN" altLang="en-US" sz="36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</a:t>
            </a:r>
            <a:r>
              <a:rPr lang="en-US" altLang="zh-CN" sz="36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</a:t>
            </a:r>
          </a:p>
        </p:txBody>
      </p:sp>
      <p:pic>
        <p:nvPicPr>
          <p:cNvPr id="3" name="图片 2" descr="男人骑着摩托车的拖拉机&#10;&#10;中度可信度描述已自动生成">
            <a:extLst>
              <a:ext uri="{FF2B5EF4-FFF2-40B4-BE49-F238E27FC236}">
                <a16:creationId xmlns:a16="http://schemas.microsoft.com/office/drawing/2014/main" id="{167C6546-7973-7F43-8822-D97AB67A0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269" y="451943"/>
            <a:ext cx="5050515" cy="33580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2DA9784-20DF-0949-B02A-14D4618244AE}"/>
              </a:ext>
            </a:extLst>
          </p:cNvPr>
          <p:cNvSpPr/>
          <p:nvPr/>
        </p:nvSpPr>
        <p:spPr>
          <a:xfrm>
            <a:off x="3044050" y="3935917"/>
            <a:ext cx="83980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2017-2022</a:t>
            </a:r>
          </a:p>
          <a:p>
            <a:r>
              <a:rPr lang="zh-CN" altLang="en-US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香港中文大学（深圳）</a:t>
            </a:r>
            <a:endParaRPr lang="en-US" altLang="zh-CN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zh-CN" altLang="en-US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计算机本科</a:t>
            </a:r>
            <a:endParaRPr lang="en-US" altLang="zh-CN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endParaRPr lang="en-US" altLang="zh-CN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2020-</a:t>
            </a:r>
            <a:r>
              <a:rPr lang="zh-CN" altLang="en-US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至今</a:t>
            </a:r>
            <a:endParaRPr lang="en-US" altLang="zh-CN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zh-CN" altLang="en-US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中科院深圳先进技术研究院</a:t>
            </a:r>
            <a:endParaRPr lang="en-US" altLang="zh-CN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zh-CN" altLang="en-US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客座学生</a:t>
            </a:r>
            <a:endParaRPr lang="en-US" altLang="zh-CN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12" name="图片 11" descr="图形用户界面, 应用程序&#10;&#10;描述已自动生成">
            <a:extLst>
              <a:ext uri="{FF2B5EF4-FFF2-40B4-BE49-F238E27FC236}">
                <a16:creationId xmlns:a16="http://schemas.microsoft.com/office/drawing/2014/main" id="{5EB83061-902A-7F4E-B320-4E6A5E611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627" y="0"/>
            <a:ext cx="3980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10295"/>
      </p:ext>
    </p:extLst>
  </p:cSld>
  <p:clrMapOvr>
    <a:masterClrMapping/>
  </p:clrMapOvr>
  <p:transition spd="slow" advTm="3000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棕色的马&#10;&#10;中度可信度描述已自动生成">
            <a:extLst>
              <a:ext uri="{FF2B5EF4-FFF2-40B4-BE49-F238E27FC236}">
                <a16:creationId xmlns:a16="http://schemas.microsoft.com/office/drawing/2014/main" id="{E78EE342-70EC-F845-821F-79C71634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3" y="245669"/>
            <a:ext cx="11314249" cy="636666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6F42853-E46D-5346-8280-A6E78DEB1FA4}"/>
              </a:ext>
            </a:extLst>
          </p:cNvPr>
          <p:cNvSpPr/>
          <p:nvPr/>
        </p:nvSpPr>
        <p:spPr>
          <a:xfrm>
            <a:off x="455384" y="5588000"/>
            <a:ext cx="11314248" cy="1024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22FB1D-2AAA-2E4A-B001-A7F389A72EFF}"/>
              </a:ext>
            </a:extLst>
          </p:cNvPr>
          <p:cNvSpPr txBox="1"/>
          <p:nvPr/>
        </p:nvSpPr>
        <p:spPr>
          <a:xfrm>
            <a:off x="3588228" y="5715444"/>
            <a:ext cx="6384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</a:rPr>
              <a:t>我是一只潦草的马儿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1C2993-5542-024A-817D-DDC1AAEDDF9A}"/>
              </a:ext>
            </a:extLst>
          </p:cNvPr>
          <p:cNvSpPr/>
          <p:nvPr/>
        </p:nvSpPr>
        <p:spPr>
          <a:xfrm>
            <a:off x="3402354" y="373115"/>
            <a:ext cx="54203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en-US" altLang="zh-CN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Image</a:t>
            </a:r>
            <a:r>
              <a:rPr lang="zh-CN" altLang="en-US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en-US" altLang="zh-CN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endParaRPr lang="en-US" altLang="zh-CN" sz="32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pPr algn="ctr"/>
            <a:r>
              <a:rPr lang="en-US" altLang="zh-CN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3739604"/>
      </p:ext>
    </p:extLst>
  </p:cSld>
  <p:clrMapOvr>
    <a:masterClrMapping/>
  </p:clrMapOvr>
  <p:transition spd="med" advTm="300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棕色的马&#10;&#10;中度可信度描述已自动生成">
            <a:extLst>
              <a:ext uri="{FF2B5EF4-FFF2-40B4-BE49-F238E27FC236}">
                <a16:creationId xmlns:a16="http://schemas.microsoft.com/office/drawing/2014/main" id="{125BA139-9DD5-8646-8FB2-7BA3D3631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98" t="2796" r="28986" b="-2796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9363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1" y="19363"/>
            <a:ext cx="7341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4" name="图片 3" descr="房子外面有草地&#10;&#10;描述已自动生成">
            <a:extLst>
              <a:ext uri="{FF2B5EF4-FFF2-40B4-BE49-F238E27FC236}">
                <a16:creationId xmlns:a16="http://schemas.microsoft.com/office/drawing/2014/main" id="{211DADB7-F81C-2942-B427-BECA4B44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149" y="604138"/>
            <a:ext cx="4030162" cy="3034475"/>
          </a:xfrm>
          <a:prstGeom prst="rect">
            <a:avLst/>
          </a:prstGeom>
        </p:spPr>
      </p:pic>
      <p:pic>
        <p:nvPicPr>
          <p:cNvPr id="6" name="图片 5" descr="房子外面有草地&#10;&#10;描述已自动生成">
            <a:extLst>
              <a:ext uri="{FF2B5EF4-FFF2-40B4-BE49-F238E27FC236}">
                <a16:creationId xmlns:a16="http://schemas.microsoft.com/office/drawing/2014/main" id="{A03B397E-357C-D94D-9E64-6835C3087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895" y="604137"/>
            <a:ext cx="4030162" cy="30344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3172C64-6041-3B4C-A1E8-F57589613F6A}"/>
              </a:ext>
            </a:extLst>
          </p:cNvPr>
          <p:cNvSpPr/>
          <p:nvPr/>
        </p:nvSpPr>
        <p:spPr>
          <a:xfrm>
            <a:off x="3780559" y="2471318"/>
            <a:ext cx="781375" cy="71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13EF5C-A5AC-2342-AF4A-07B213DF8A9F}"/>
              </a:ext>
            </a:extLst>
          </p:cNvPr>
          <p:cNvSpPr/>
          <p:nvPr/>
        </p:nvSpPr>
        <p:spPr>
          <a:xfrm>
            <a:off x="4004155" y="2538752"/>
            <a:ext cx="7341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?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15" name="图片 14" descr="木围栏里&#10;&#10;中度可信度描述已自动生成">
            <a:extLst>
              <a:ext uri="{FF2B5EF4-FFF2-40B4-BE49-F238E27FC236}">
                <a16:creationId xmlns:a16="http://schemas.microsoft.com/office/drawing/2014/main" id="{59C257E7-EAF3-D448-88A7-674C59C94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116" y="3706046"/>
            <a:ext cx="4030162" cy="3034475"/>
          </a:xfrm>
          <a:prstGeom prst="rect">
            <a:avLst/>
          </a:prstGeom>
        </p:spPr>
      </p:pic>
      <p:pic>
        <p:nvPicPr>
          <p:cNvPr id="19" name="图片 18" descr="木围栏里&#10;&#10;中度可信度描述已自动生成">
            <a:extLst>
              <a:ext uri="{FF2B5EF4-FFF2-40B4-BE49-F238E27FC236}">
                <a16:creationId xmlns:a16="http://schemas.microsoft.com/office/drawing/2014/main" id="{A5ECC04D-8501-B14B-A502-2358441CB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149" y="3706046"/>
            <a:ext cx="4030162" cy="303447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3303F15-9234-A34C-94E3-5DA0FA9BC7F3}"/>
              </a:ext>
            </a:extLst>
          </p:cNvPr>
          <p:cNvSpPr/>
          <p:nvPr/>
        </p:nvSpPr>
        <p:spPr>
          <a:xfrm>
            <a:off x="3297340" y="4601345"/>
            <a:ext cx="781375" cy="719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4601D11-1CD0-CE4B-ACC5-BCDD4E0E0EE5}"/>
              </a:ext>
            </a:extLst>
          </p:cNvPr>
          <p:cNvSpPr/>
          <p:nvPr/>
        </p:nvSpPr>
        <p:spPr>
          <a:xfrm>
            <a:off x="3520936" y="4668779"/>
            <a:ext cx="7341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?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4081622"/>
      </p:ext>
    </p:extLst>
  </p:cSld>
  <p:clrMapOvr>
    <a:masterClrMapping/>
  </p:clrMapOvr>
  <p:transition spd="med" advTm="3000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棕色的马&#10;&#10;中度可信度描述已自动生成">
            <a:extLst>
              <a:ext uri="{FF2B5EF4-FFF2-40B4-BE49-F238E27FC236}">
                <a16:creationId xmlns:a16="http://schemas.microsoft.com/office/drawing/2014/main" id="{125BA139-9DD5-8646-8FB2-7BA3D3631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98" t="2796" r="28986" b="-2796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9363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1" y="19363"/>
            <a:ext cx="7341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205ED7-4E56-B448-AF99-91172876ACFD}"/>
              </a:ext>
            </a:extLst>
          </p:cNvPr>
          <p:cNvSpPr/>
          <p:nvPr/>
        </p:nvSpPr>
        <p:spPr>
          <a:xfrm>
            <a:off x="3086701" y="698954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我们能利用什么策略对缺失区域进行修补呢？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9" name="图片 8" descr="一群人站在岩石上&#10;&#10;描述已自动生成">
            <a:extLst>
              <a:ext uri="{FF2B5EF4-FFF2-40B4-BE49-F238E27FC236}">
                <a16:creationId xmlns:a16="http://schemas.microsoft.com/office/drawing/2014/main" id="{55AABEC1-3D5E-8F45-8949-6A7588A8C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277" y="1466898"/>
            <a:ext cx="6868875" cy="51718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CD5D243-E329-9C44-8EFF-D2E7EE0C24D9}"/>
              </a:ext>
            </a:extLst>
          </p:cNvPr>
          <p:cNvSpPr/>
          <p:nvPr/>
        </p:nvSpPr>
        <p:spPr>
          <a:xfrm>
            <a:off x="5564076" y="3011424"/>
            <a:ext cx="1178100" cy="1197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422996"/>
      </p:ext>
    </p:extLst>
  </p:cSld>
  <p:clrMapOvr>
    <a:masterClrMapping/>
  </p:clrMapOvr>
  <p:transition spd="med" advTm="300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棕色的马&#10;&#10;中度可信度描述已自动生成">
            <a:extLst>
              <a:ext uri="{FF2B5EF4-FFF2-40B4-BE49-F238E27FC236}">
                <a16:creationId xmlns:a16="http://schemas.microsoft.com/office/drawing/2014/main" id="{125BA139-9DD5-8646-8FB2-7BA3D3631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98" t="2796" r="28986" b="-2796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9363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1" y="19363"/>
            <a:ext cx="7341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9" name="图片 8" descr="一群人站在岩石上&#10;&#10;描述已自动生成">
            <a:extLst>
              <a:ext uri="{FF2B5EF4-FFF2-40B4-BE49-F238E27FC236}">
                <a16:creationId xmlns:a16="http://schemas.microsoft.com/office/drawing/2014/main" id="{55AABEC1-3D5E-8F45-8949-6A7588A8C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733" y="1964575"/>
            <a:ext cx="4717969" cy="3552353"/>
          </a:xfrm>
          <a:prstGeom prst="rect">
            <a:avLst/>
          </a:prstGeom>
        </p:spPr>
      </p:pic>
      <p:pic>
        <p:nvPicPr>
          <p:cNvPr id="10" name="图片 9" descr="一群人站在岩石上&#10;&#10;描述已自动生成">
            <a:extLst>
              <a:ext uri="{FF2B5EF4-FFF2-40B4-BE49-F238E27FC236}">
                <a16:creationId xmlns:a16="http://schemas.microsoft.com/office/drawing/2014/main" id="{85CC13EF-1370-8447-83DF-F3ADC857F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265" y="1964575"/>
            <a:ext cx="4717969" cy="355235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4ABE721-C63C-504D-838C-567A81BE1F35}"/>
              </a:ext>
            </a:extLst>
          </p:cNvPr>
          <p:cNvSpPr/>
          <p:nvPr/>
        </p:nvSpPr>
        <p:spPr>
          <a:xfrm>
            <a:off x="6096000" y="841593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原图是哪张？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3449950"/>
      </p:ext>
    </p:extLst>
  </p:cSld>
  <p:clrMapOvr>
    <a:masterClrMapping/>
  </p:clrMapOvr>
  <p:transition spd="med" advTm="3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棕色的马&#10;&#10;中度可信度描述已自动生成">
            <a:extLst>
              <a:ext uri="{FF2B5EF4-FFF2-40B4-BE49-F238E27FC236}">
                <a16:creationId xmlns:a16="http://schemas.microsoft.com/office/drawing/2014/main" id="{125BA139-9DD5-8646-8FB2-7BA3D3631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0" r="52014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2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0" y="19363"/>
            <a:ext cx="684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500F331-7A9E-E14B-A067-E58FEFC0618A}"/>
              </a:ext>
            </a:extLst>
          </p:cNvPr>
          <p:cNvSpPr>
            <a:spLocks/>
          </p:cNvSpPr>
          <p:nvPr/>
        </p:nvSpPr>
        <p:spPr>
          <a:xfrm>
            <a:off x="2666661" y="1386563"/>
            <a:ext cx="2520000" cy="25200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F3D2E2B-4453-8A45-A352-BDBA87E0FFF2}"/>
              </a:ext>
            </a:extLst>
          </p:cNvPr>
          <p:cNvSpPr/>
          <p:nvPr/>
        </p:nvSpPr>
        <p:spPr>
          <a:xfrm>
            <a:off x="5742864" y="857883"/>
            <a:ext cx="37280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输入一张有损图像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FC3E2558-5703-B24F-9E94-445B52728955}"/>
              </a:ext>
            </a:extLst>
          </p:cNvPr>
          <p:cNvSpPr/>
          <p:nvPr/>
        </p:nvSpPr>
        <p:spPr>
          <a:xfrm>
            <a:off x="7051357" y="1485523"/>
            <a:ext cx="600075" cy="638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00DF474-6851-D648-AB62-615D0234A4CB}"/>
              </a:ext>
            </a:extLst>
          </p:cNvPr>
          <p:cNvSpPr/>
          <p:nvPr/>
        </p:nvSpPr>
        <p:spPr>
          <a:xfrm>
            <a:off x="5401824" y="2147267"/>
            <a:ext cx="38991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提取并理解损失部分周围的语义信息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35" name="下箭头 34">
            <a:extLst>
              <a:ext uri="{FF2B5EF4-FFF2-40B4-BE49-F238E27FC236}">
                <a16:creationId xmlns:a16="http://schemas.microsoft.com/office/drawing/2014/main" id="{4DBD4DB0-4526-2746-A0CD-275C0ACCD0CC}"/>
              </a:ext>
            </a:extLst>
          </p:cNvPr>
          <p:cNvSpPr/>
          <p:nvPr/>
        </p:nvSpPr>
        <p:spPr>
          <a:xfrm rot="2275683">
            <a:off x="6073711" y="3232801"/>
            <a:ext cx="600075" cy="1065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E4E36A0-0474-4E4A-B671-B39BACC59F52}"/>
              </a:ext>
            </a:extLst>
          </p:cNvPr>
          <p:cNvSpPr/>
          <p:nvPr/>
        </p:nvSpPr>
        <p:spPr>
          <a:xfrm>
            <a:off x="2645100" y="4315034"/>
            <a:ext cx="41557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用损失部分周围的内容来填补损失部分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39" name="下箭头 38">
            <a:extLst>
              <a:ext uri="{FF2B5EF4-FFF2-40B4-BE49-F238E27FC236}">
                <a16:creationId xmlns:a16="http://schemas.microsoft.com/office/drawing/2014/main" id="{68750C51-DA6A-144E-8F2A-A8DBEA9BAA8A}"/>
              </a:ext>
            </a:extLst>
          </p:cNvPr>
          <p:cNvSpPr/>
          <p:nvPr/>
        </p:nvSpPr>
        <p:spPr>
          <a:xfrm rot="18982480">
            <a:off x="5963673" y="5312438"/>
            <a:ext cx="600075" cy="686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96AD307-C5B1-0748-B225-5385CBCAE1F8}"/>
              </a:ext>
            </a:extLst>
          </p:cNvPr>
          <p:cNvSpPr/>
          <p:nvPr/>
        </p:nvSpPr>
        <p:spPr>
          <a:xfrm>
            <a:off x="6096000" y="6070968"/>
            <a:ext cx="4155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无损图像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8134557"/>
      </p:ext>
    </p:extLst>
  </p:cSld>
  <p:clrMapOvr>
    <a:masterClrMapping/>
  </p:clrMapOvr>
  <p:transition spd="med" advTm="3000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黄色头发的女人&#10;&#10;描述已自动生成">
            <a:extLst>
              <a:ext uri="{FF2B5EF4-FFF2-40B4-BE49-F238E27FC236}">
                <a16:creationId xmlns:a16="http://schemas.microsoft.com/office/drawing/2014/main" id="{B78F0628-09A9-5A4E-8231-FA005D91E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701" y="1705506"/>
            <a:ext cx="2344250" cy="2344250"/>
          </a:xfrm>
          <a:prstGeom prst="rect">
            <a:avLst/>
          </a:prstGeom>
        </p:spPr>
      </p:pic>
      <p:pic>
        <p:nvPicPr>
          <p:cNvPr id="22" name="图片 21" descr="棕色的马&#10;&#10;中度可信度描述已自动生成">
            <a:extLst>
              <a:ext uri="{FF2B5EF4-FFF2-40B4-BE49-F238E27FC236}">
                <a16:creationId xmlns:a16="http://schemas.microsoft.com/office/drawing/2014/main" id="{125BA139-9DD5-8646-8FB2-7BA3D3631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98" t="2796" r="28986" b="-2796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9363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1" y="19363"/>
            <a:ext cx="7341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205ED7-4E56-B448-AF99-91172876ACFD}"/>
              </a:ext>
            </a:extLst>
          </p:cNvPr>
          <p:cNvSpPr/>
          <p:nvPr/>
        </p:nvSpPr>
        <p:spPr>
          <a:xfrm>
            <a:off x="3086701" y="698954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我们能利用什么策略对缺失区域进行修补呢？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D5D243-E329-9C44-8EFF-D2E7EE0C24D9}"/>
              </a:ext>
            </a:extLst>
          </p:cNvPr>
          <p:cNvSpPr/>
          <p:nvPr/>
        </p:nvSpPr>
        <p:spPr>
          <a:xfrm>
            <a:off x="4425764" y="2231792"/>
            <a:ext cx="759497" cy="1197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 descr="黄色头发的女人&#10;&#10;描述已自动生成">
            <a:extLst>
              <a:ext uri="{FF2B5EF4-FFF2-40B4-BE49-F238E27FC236}">
                <a16:creationId xmlns:a16="http://schemas.microsoft.com/office/drawing/2014/main" id="{A7D93813-2CF8-B14C-B653-5520A37F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5506"/>
            <a:ext cx="2344250" cy="234425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C6E3459-0240-884B-B544-DD1A3D9BE575}"/>
              </a:ext>
            </a:extLst>
          </p:cNvPr>
          <p:cNvSpPr/>
          <p:nvPr/>
        </p:nvSpPr>
        <p:spPr>
          <a:xfrm>
            <a:off x="6805095" y="3322122"/>
            <a:ext cx="961214" cy="430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 descr="黄色头发的女人&#10;&#10;描述已自动生成">
            <a:extLst>
              <a:ext uri="{FF2B5EF4-FFF2-40B4-BE49-F238E27FC236}">
                <a16:creationId xmlns:a16="http://schemas.microsoft.com/office/drawing/2014/main" id="{02F62521-04BF-FA4F-B319-00597B327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299" y="1705506"/>
            <a:ext cx="2344250" cy="234425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77D7A26-6339-5A4E-9078-69E110D64E69}"/>
              </a:ext>
            </a:extLst>
          </p:cNvPr>
          <p:cNvSpPr/>
          <p:nvPr/>
        </p:nvSpPr>
        <p:spPr>
          <a:xfrm>
            <a:off x="9802518" y="3191495"/>
            <a:ext cx="1289035" cy="7276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 descr="黄色头发的女人&#10;&#10;描述已自动生成">
            <a:extLst>
              <a:ext uri="{FF2B5EF4-FFF2-40B4-BE49-F238E27FC236}">
                <a16:creationId xmlns:a16="http://schemas.microsoft.com/office/drawing/2014/main" id="{8A0590AF-EBDD-064C-95D5-77446FA2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64" y="4284114"/>
            <a:ext cx="2344250" cy="234425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64635BD-0AF4-E44B-AB99-94B685F529D1}"/>
              </a:ext>
            </a:extLst>
          </p:cNvPr>
          <p:cNvSpPr/>
          <p:nvPr/>
        </p:nvSpPr>
        <p:spPr>
          <a:xfrm>
            <a:off x="5070794" y="5562839"/>
            <a:ext cx="1289035" cy="7276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 descr="黄色头发的女人&#10;&#10;描述已自动生成">
            <a:extLst>
              <a:ext uri="{FF2B5EF4-FFF2-40B4-BE49-F238E27FC236}">
                <a16:creationId xmlns:a16="http://schemas.microsoft.com/office/drawing/2014/main" id="{8A61DE95-CDBD-DF48-8679-3BCECA1A3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403" y="4281678"/>
            <a:ext cx="2344250" cy="234425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1A48C8A-9AB4-BF48-A16E-4FF03D64A6C3}"/>
              </a:ext>
            </a:extLst>
          </p:cNvPr>
          <p:cNvSpPr/>
          <p:nvPr/>
        </p:nvSpPr>
        <p:spPr>
          <a:xfrm>
            <a:off x="8207010" y="5152494"/>
            <a:ext cx="1289035" cy="7276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9153321"/>
      </p:ext>
    </p:extLst>
  </p:cSld>
  <p:clrMapOvr>
    <a:masterClrMapping/>
  </p:clrMapOvr>
  <p:transition spd="med" advTm="3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棕色的马&#10;&#10;中度可信度描述已自动生成">
            <a:extLst>
              <a:ext uri="{FF2B5EF4-FFF2-40B4-BE49-F238E27FC236}">
                <a16:creationId xmlns:a16="http://schemas.microsoft.com/office/drawing/2014/main" id="{125BA139-9DD5-8646-8FB2-7BA3D3631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98" t="2796" r="28986" b="-2796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19363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1" y="19363"/>
            <a:ext cx="73410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205ED7-4E56-B448-AF99-91172876ACFD}"/>
              </a:ext>
            </a:extLst>
          </p:cNvPr>
          <p:cNvSpPr/>
          <p:nvPr/>
        </p:nvSpPr>
        <p:spPr>
          <a:xfrm>
            <a:off x="3086701" y="698954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我们能利用什么策略对缺失区域进行修补呢？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7" name="图片 6" descr="黄色头发的女人&#10;&#10;描述已自动生成">
            <a:extLst>
              <a:ext uri="{FF2B5EF4-FFF2-40B4-BE49-F238E27FC236}">
                <a16:creationId xmlns:a16="http://schemas.microsoft.com/office/drawing/2014/main" id="{3C445F8D-EE4E-FA4A-A6F9-D210F13E7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057" y="4151447"/>
            <a:ext cx="2520000" cy="2520000"/>
          </a:xfrm>
          <a:prstGeom prst="rect">
            <a:avLst/>
          </a:prstGeom>
        </p:spPr>
      </p:pic>
      <p:pic>
        <p:nvPicPr>
          <p:cNvPr id="10" name="图片 9" descr="黄色头发的女人&#10;&#10;描述已自动生成">
            <a:extLst>
              <a:ext uri="{FF2B5EF4-FFF2-40B4-BE49-F238E27FC236}">
                <a16:creationId xmlns:a16="http://schemas.microsoft.com/office/drawing/2014/main" id="{84CE4412-5EB2-474A-A1DF-CE13B0C93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007" y="4129377"/>
            <a:ext cx="2520000" cy="2520000"/>
          </a:xfrm>
          <a:prstGeom prst="rect">
            <a:avLst/>
          </a:prstGeom>
        </p:spPr>
      </p:pic>
      <p:pic>
        <p:nvPicPr>
          <p:cNvPr id="14" name="图片 13" descr="微笑的女人&#10;&#10;描述已自动生成">
            <a:extLst>
              <a:ext uri="{FF2B5EF4-FFF2-40B4-BE49-F238E27FC236}">
                <a16:creationId xmlns:a16="http://schemas.microsoft.com/office/drawing/2014/main" id="{74555378-EF59-1845-82B2-739EE622A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432" y="4129377"/>
            <a:ext cx="2520000" cy="2520000"/>
          </a:xfrm>
          <a:prstGeom prst="rect">
            <a:avLst/>
          </a:prstGeom>
        </p:spPr>
      </p:pic>
      <p:pic>
        <p:nvPicPr>
          <p:cNvPr id="16" name="图片 15" descr="黄色头发的女人&#10;&#10;描述已自动生成">
            <a:extLst>
              <a:ext uri="{FF2B5EF4-FFF2-40B4-BE49-F238E27FC236}">
                <a16:creationId xmlns:a16="http://schemas.microsoft.com/office/drawing/2014/main" id="{193117F8-25A8-A84B-BEA2-E1D723DD4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446553"/>
            <a:ext cx="2520000" cy="2520000"/>
          </a:xfrm>
          <a:prstGeom prst="rect">
            <a:avLst/>
          </a:prstGeom>
        </p:spPr>
      </p:pic>
      <p:pic>
        <p:nvPicPr>
          <p:cNvPr id="18" name="图片 17" descr="黄色头发的女人&#10;&#10;描述已自动生成">
            <a:extLst>
              <a:ext uri="{FF2B5EF4-FFF2-40B4-BE49-F238E27FC236}">
                <a16:creationId xmlns:a16="http://schemas.microsoft.com/office/drawing/2014/main" id="{F19E15EB-7316-574F-93CD-E998364F7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7432" y="1446553"/>
            <a:ext cx="2520000" cy="2520000"/>
          </a:xfrm>
          <a:prstGeom prst="rect">
            <a:avLst/>
          </a:prstGeom>
        </p:spPr>
      </p:pic>
      <p:pic>
        <p:nvPicPr>
          <p:cNvPr id="21" name="图片 20" descr="黄色头发的女人&#10;&#10;描述已自动生成">
            <a:extLst>
              <a:ext uri="{FF2B5EF4-FFF2-40B4-BE49-F238E27FC236}">
                <a16:creationId xmlns:a16="http://schemas.microsoft.com/office/drawing/2014/main" id="{830E0BE5-BFF5-B34A-8B3E-41222ED814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0057" y="1446553"/>
            <a:ext cx="2520000" cy="25200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C0F1848-8911-DF47-B642-1AFD6696C9FE}"/>
              </a:ext>
            </a:extLst>
          </p:cNvPr>
          <p:cNvSpPr/>
          <p:nvPr/>
        </p:nvSpPr>
        <p:spPr>
          <a:xfrm>
            <a:off x="4698843" y="3525511"/>
            <a:ext cx="961214" cy="43048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原图</a:t>
            </a:r>
          </a:p>
        </p:txBody>
      </p:sp>
    </p:spTree>
    <p:extLst>
      <p:ext uri="{BB962C8B-B14F-4D97-AF65-F5344CB8AC3E}">
        <p14:creationId xmlns:p14="http://schemas.microsoft.com/office/powerpoint/2010/main" val="772162820"/>
      </p:ext>
    </p:extLst>
  </p:cSld>
  <p:clrMapOvr>
    <a:masterClrMapping/>
  </p:clrMapOvr>
  <p:transition spd="med" advTm="300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棕色的马&#10;&#10;中度可信度描述已自动生成">
            <a:extLst>
              <a:ext uri="{FF2B5EF4-FFF2-40B4-BE49-F238E27FC236}">
                <a16:creationId xmlns:a16="http://schemas.microsoft.com/office/drawing/2014/main" id="{125BA139-9DD5-8646-8FB2-7BA3D3631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0" r="52014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2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0" y="19363"/>
            <a:ext cx="684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500F331-7A9E-E14B-A067-E58FEFC0618A}"/>
              </a:ext>
            </a:extLst>
          </p:cNvPr>
          <p:cNvSpPr>
            <a:spLocks/>
          </p:cNvSpPr>
          <p:nvPr/>
        </p:nvSpPr>
        <p:spPr>
          <a:xfrm>
            <a:off x="2666661" y="1386563"/>
            <a:ext cx="2520000" cy="25200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F3D2E2B-4453-8A45-A352-BDBA87E0FFF2}"/>
              </a:ext>
            </a:extLst>
          </p:cNvPr>
          <p:cNvSpPr/>
          <p:nvPr/>
        </p:nvSpPr>
        <p:spPr>
          <a:xfrm>
            <a:off x="5742864" y="857883"/>
            <a:ext cx="37280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输入一张有损图像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FC3E2558-5703-B24F-9E94-445B52728955}"/>
              </a:ext>
            </a:extLst>
          </p:cNvPr>
          <p:cNvSpPr/>
          <p:nvPr/>
        </p:nvSpPr>
        <p:spPr>
          <a:xfrm>
            <a:off x="7051357" y="1485523"/>
            <a:ext cx="600075" cy="638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00DF474-6851-D648-AB62-615D0234A4CB}"/>
              </a:ext>
            </a:extLst>
          </p:cNvPr>
          <p:cNvSpPr/>
          <p:nvPr/>
        </p:nvSpPr>
        <p:spPr>
          <a:xfrm>
            <a:off x="5401824" y="2147267"/>
            <a:ext cx="38991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提取并理解损失部分周围的语义信息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35" name="下箭头 34">
            <a:extLst>
              <a:ext uri="{FF2B5EF4-FFF2-40B4-BE49-F238E27FC236}">
                <a16:creationId xmlns:a16="http://schemas.microsoft.com/office/drawing/2014/main" id="{4DBD4DB0-4526-2746-A0CD-275C0ACCD0CC}"/>
              </a:ext>
            </a:extLst>
          </p:cNvPr>
          <p:cNvSpPr/>
          <p:nvPr/>
        </p:nvSpPr>
        <p:spPr>
          <a:xfrm rot="2275683">
            <a:off x="6073711" y="3232801"/>
            <a:ext cx="600075" cy="1065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E4E36A0-0474-4E4A-B671-B39BACC59F52}"/>
              </a:ext>
            </a:extLst>
          </p:cNvPr>
          <p:cNvSpPr/>
          <p:nvPr/>
        </p:nvSpPr>
        <p:spPr>
          <a:xfrm>
            <a:off x="2645100" y="4315034"/>
            <a:ext cx="41557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用损失部分周围的内容来填补损失部分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39" name="下箭头 38">
            <a:extLst>
              <a:ext uri="{FF2B5EF4-FFF2-40B4-BE49-F238E27FC236}">
                <a16:creationId xmlns:a16="http://schemas.microsoft.com/office/drawing/2014/main" id="{68750C51-DA6A-144E-8F2A-A8DBEA9BAA8A}"/>
              </a:ext>
            </a:extLst>
          </p:cNvPr>
          <p:cNvSpPr/>
          <p:nvPr/>
        </p:nvSpPr>
        <p:spPr>
          <a:xfrm rot="18982480">
            <a:off x="5963673" y="5312438"/>
            <a:ext cx="600075" cy="686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96AD307-C5B1-0748-B225-5385CBCAE1F8}"/>
              </a:ext>
            </a:extLst>
          </p:cNvPr>
          <p:cNvSpPr/>
          <p:nvPr/>
        </p:nvSpPr>
        <p:spPr>
          <a:xfrm>
            <a:off x="6520494" y="6099086"/>
            <a:ext cx="4155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无损图像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4F5C3FFC-9CAB-374E-8193-70A44E5B13B0}"/>
              </a:ext>
            </a:extLst>
          </p:cNvPr>
          <p:cNvSpPr/>
          <p:nvPr/>
        </p:nvSpPr>
        <p:spPr>
          <a:xfrm rot="19307006">
            <a:off x="7733346" y="3232457"/>
            <a:ext cx="600075" cy="1064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C3FF23-5F48-E848-9242-8E72DAB677A8}"/>
              </a:ext>
            </a:extLst>
          </p:cNvPr>
          <p:cNvSpPr/>
          <p:nvPr/>
        </p:nvSpPr>
        <p:spPr>
          <a:xfrm>
            <a:off x="8003407" y="4315034"/>
            <a:ext cx="38991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把其他相似的数据补充进损失部分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5995C384-B27E-3D45-AB22-2657FB563303}"/>
              </a:ext>
            </a:extLst>
          </p:cNvPr>
          <p:cNvSpPr/>
          <p:nvPr/>
        </p:nvSpPr>
        <p:spPr>
          <a:xfrm rot="2266595">
            <a:off x="8008324" y="5352404"/>
            <a:ext cx="600075" cy="686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5889F08-C895-6243-A707-6788491C32A9}"/>
              </a:ext>
            </a:extLst>
          </p:cNvPr>
          <p:cNvSpPr>
            <a:spLocks/>
          </p:cNvSpPr>
          <p:nvPr/>
        </p:nvSpPr>
        <p:spPr>
          <a:xfrm>
            <a:off x="8981382" y="1429033"/>
            <a:ext cx="2520000" cy="25200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96961"/>
      </p:ext>
    </p:extLst>
  </p:cSld>
  <p:clrMapOvr>
    <a:masterClrMapping/>
  </p:clrMapOvr>
  <p:transition spd="med" advTm="3000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棕色的马&#10;&#10;中度可信度描述已自动生成">
            <a:extLst>
              <a:ext uri="{FF2B5EF4-FFF2-40B4-BE49-F238E27FC236}">
                <a16:creationId xmlns:a16="http://schemas.microsoft.com/office/drawing/2014/main" id="{125BA139-9DD5-8646-8FB2-7BA3D3631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0" r="52014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2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0" y="19363"/>
            <a:ext cx="684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001CB7-31A3-734C-8FDC-B625E67A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060" y="1118044"/>
            <a:ext cx="9385214" cy="48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62781"/>
      </p:ext>
    </p:extLst>
  </p:cSld>
  <p:clrMapOvr>
    <a:masterClrMapping/>
  </p:clrMapOvr>
  <p:transition spd="med" advTm="3000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棕色的马&#10;&#10;中度可信度描述已自动生成">
            <a:extLst>
              <a:ext uri="{FF2B5EF4-FFF2-40B4-BE49-F238E27FC236}">
                <a16:creationId xmlns:a16="http://schemas.microsoft.com/office/drawing/2014/main" id="{E341D5CF-3D4C-F544-81C9-9779A5227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98" t="2796" r="28986" b="-2796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2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0" y="19363"/>
            <a:ext cx="684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13" name="图片 12" descr="男人和女人的照片&#10;&#10;低可信度描述已自动生成">
            <a:extLst>
              <a:ext uri="{FF2B5EF4-FFF2-40B4-BE49-F238E27FC236}">
                <a16:creationId xmlns:a16="http://schemas.microsoft.com/office/drawing/2014/main" id="{904ED8CB-C214-834C-98FC-68BFCFD35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34" r="64851"/>
          <a:stretch/>
        </p:blipFill>
        <p:spPr>
          <a:xfrm>
            <a:off x="4388859" y="1404673"/>
            <a:ext cx="5640966" cy="54339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C5C5195-34F6-1344-BE1A-EA970FE2AAFC}"/>
              </a:ext>
            </a:extLst>
          </p:cNvPr>
          <p:cNvSpPr/>
          <p:nvPr/>
        </p:nvSpPr>
        <p:spPr>
          <a:xfrm>
            <a:off x="3793998" y="604138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图像修补会有什么可能的局限嘛？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4883391"/>
      </p:ext>
    </p:extLst>
  </p:cSld>
  <p:clrMapOvr>
    <a:masterClrMapping/>
  </p:clrMapOvr>
  <p:transition spd="med" advTm="3000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de this desktop wallpaper of the new S3 poster. Hope y'all like it :  westworld">
            <a:extLst>
              <a:ext uri="{FF2B5EF4-FFF2-40B4-BE49-F238E27FC236}">
                <a16:creationId xmlns:a16="http://schemas.microsoft.com/office/drawing/2014/main" id="{1697EDC8-FBCB-6148-806E-99411C913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362427-F313-454E-B287-C49C49248425}"/>
              </a:ext>
            </a:extLst>
          </p:cNvPr>
          <p:cNvSpPr txBox="1"/>
          <p:nvPr/>
        </p:nvSpPr>
        <p:spPr>
          <a:xfrm>
            <a:off x="2549009" y="2404095"/>
            <a:ext cx="768672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9pPr>
          </a:lstStyle>
          <a:p>
            <a:pPr algn="ctr"/>
            <a:r>
              <a:rPr kumimoji="0" lang="zh-CN" altLang="en-US" sz="5400" dirty="0">
                <a:solidFill>
                  <a:srgbClr val="FFFF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人工智能 </a:t>
            </a:r>
            <a:r>
              <a:rPr kumimoji="0" lang="en-US" altLang="zh-CN" sz="5400" dirty="0">
                <a:solidFill>
                  <a:srgbClr val="FFFF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:</a:t>
            </a:r>
            <a:r>
              <a:rPr kumimoji="0" lang="en-US" altLang="zh-CN" sz="5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0" lang="zh-CN" altLang="en-US" sz="5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画面脑补神器</a:t>
            </a:r>
          </a:p>
        </p:txBody>
      </p:sp>
    </p:spTree>
    <p:extLst>
      <p:ext uri="{BB962C8B-B14F-4D97-AF65-F5344CB8AC3E}">
        <p14:creationId xmlns:p14="http://schemas.microsoft.com/office/powerpoint/2010/main" val="1097310576"/>
      </p:ext>
    </p:extLst>
  </p:cSld>
  <p:clrMapOvr>
    <a:masterClrMapping/>
  </p:clrMapOvr>
  <p:transition spd="slow" advTm="3000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棕色的马&#10;&#10;中度可信度描述已自动生成">
            <a:extLst>
              <a:ext uri="{FF2B5EF4-FFF2-40B4-BE49-F238E27FC236}">
                <a16:creationId xmlns:a16="http://schemas.microsoft.com/office/drawing/2014/main" id="{125BA139-9DD5-8646-8FB2-7BA3D3631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0" r="52014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2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0" y="19363"/>
            <a:ext cx="684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14" name="图片 13" descr="男人和女人的照片&#10;&#10;低可信度描述已自动生成">
            <a:extLst>
              <a:ext uri="{FF2B5EF4-FFF2-40B4-BE49-F238E27FC236}">
                <a16:creationId xmlns:a16="http://schemas.microsoft.com/office/drawing/2014/main" id="{6A3E48BC-C56D-8547-A5BF-CEB7E57C9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01" t="28894" r="691" b="4388"/>
          <a:stretch/>
        </p:blipFill>
        <p:spPr>
          <a:xfrm>
            <a:off x="4767622" y="1285507"/>
            <a:ext cx="5187747" cy="524211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0F85962-0398-334E-9611-DA742F434FDB}"/>
              </a:ext>
            </a:extLst>
          </p:cNvPr>
          <p:cNvSpPr/>
          <p:nvPr/>
        </p:nvSpPr>
        <p:spPr>
          <a:xfrm>
            <a:off x="3793998" y="604138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图像修补会有什么可能的局限嘛？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14112545"/>
      </p:ext>
    </p:extLst>
  </p:cSld>
  <p:clrMapOvr>
    <a:masterClrMapping/>
  </p:clrMapOvr>
  <p:transition spd="med" advTm="3000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2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0" y="19363"/>
            <a:ext cx="684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8" name="图片 7" descr="森林里的男人在树林里&#10;&#10;描述已自动生成">
            <a:extLst>
              <a:ext uri="{FF2B5EF4-FFF2-40B4-BE49-F238E27FC236}">
                <a16:creationId xmlns:a16="http://schemas.microsoft.com/office/drawing/2014/main" id="{80DEE6C7-DEB7-324C-B55D-7F7137E09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7" y="1331395"/>
            <a:ext cx="7103900" cy="53488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E9D9456-F615-B345-8C0D-960994A61C57}"/>
              </a:ext>
            </a:extLst>
          </p:cNvPr>
          <p:cNvSpPr/>
          <p:nvPr/>
        </p:nvSpPr>
        <p:spPr>
          <a:xfrm>
            <a:off x="5667140" y="2875589"/>
            <a:ext cx="1222108" cy="171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406737-F543-0C48-BBF4-F42EA6C815C3}"/>
              </a:ext>
            </a:extLst>
          </p:cNvPr>
          <p:cNvSpPr/>
          <p:nvPr/>
        </p:nvSpPr>
        <p:spPr>
          <a:xfrm>
            <a:off x="3793998" y="604138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图像修补会有什么可能的局限嘛？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15" name="图片 14" descr="棕色的马&#10;&#10;中度可信度描述已自动生成">
            <a:extLst>
              <a:ext uri="{FF2B5EF4-FFF2-40B4-BE49-F238E27FC236}">
                <a16:creationId xmlns:a16="http://schemas.microsoft.com/office/drawing/2014/main" id="{019E7EC6-B8DD-9F41-AB60-93C40B0C8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98" t="2796" r="28986" b="-2796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847"/>
      </p:ext>
    </p:extLst>
  </p:cSld>
  <p:clrMapOvr>
    <a:masterClrMapping/>
  </p:clrMapOvr>
  <p:transition spd="med" advTm="3000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棕色的马&#10;&#10;中度可信度描述已自动生成">
            <a:extLst>
              <a:ext uri="{FF2B5EF4-FFF2-40B4-BE49-F238E27FC236}">
                <a16:creationId xmlns:a16="http://schemas.microsoft.com/office/drawing/2014/main" id="{125BA139-9DD5-8646-8FB2-7BA3D3631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0" r="52014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2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0" y="19363"/>
            <a:ext cx="684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F85962-0398-334E-9611-DA742F434FDB}"/>
              </a:ext>
            </a:extLst>
          </p:cNvPr>
          <p:cNvSpPr/>
          <p:nvPr/>
        </p:nvSpPr>
        <p:spPr>
          <a:xfrm>
            <a:off x="3793998" y="604138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图像修补会有什么可能的局限嘛？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7" name="图片 6" descr="树林中的风景&#10;&#10;描述已自动生成">
            <a:extLst>
              <a:ext uri="{FF2B5EF4-FFF2-40B4-BE49-F238E27FC236}">
                <a16:creationId xmlns:a16="http://schemas.microsoft.com/office/drawing/2014/main" id="{CF0D95AC-F40A-CC43-A1C4-3474DA80D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089" y="1311037"/>
            <a:ext cx="7075770" cy="53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78895"/>
      </p:ext>
    </p:extLst>
  </p:cSld>
  <p:clrMapOvr>
    <a:masterClrMapping/>
  </p:clrMapOvr>
  <p:transition spd="med" advTm="3000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棕色的马&#10;&#10;中度可信度描述已自动生成">
            <a:extLst>
              <a:ext uri="{FF2B5EF4-FFF2-40B4-BE49-F238E27FC236}">
                <a16:creationId xmlns:a16="http://schemas.microsoft.com/office/drawing/2014/main" id="{125BA139-9DD5-8646-8FB2-7BA3D3631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0" r="52014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-2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0" y="19363"/>
            <a:ext cx="684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F85962-0398-334E-9611-DA742F434FDB}"/>
              </a:ext>
            </a:extLst>
          </p:cNvPr>
          <p:cNvSpPr/>
          <p:nvPr/>
        </p:nvSpPr>
        <p:spPr>
          <a:xfrm>
            <a:off x="3793998" y="604138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图像修补会有什么可能的局限嘛？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8" name="图片 7" descr="森林里的男人在树林里&#10;&#10;描述已自动生成">
            <a:extLst>
              <a:ext uri="{FF2B5EF4-FFF2-40B4-BE49-F238E27FC236}">
                <a16:creationId xmlns:a16="http://schemas.microsoft.com/office/drawing/2014/main" id="{E8C5C0C9-3841-3140-8EFD-D5F15D091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987" y="1213203"/>
            <a:ext cx="7154236" cy="53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81250"/>
      </p:ext>
    </p:extLst>
  </p:cSld>
  <p:clrMapOvr>
    <a:masterClrMapping/>
  </p:clrMapOvr>
  <p:transition spd="med" advTm="3000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男人露出牙齿微笑&#10;&#10;描述已自动生成">
            <a:extLst>
              <a:ext uri="{FF2B5EF4-FFF2-40B4-BE49-F238E27FC236}">
                <a16:creationId xmlns:a16="http://schemas.microsoft.com/office/drawing/2014/main" id="{0311E3A7-950B-DC40-AE7D-EE0DF899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984" y="1024807"/>
            <a:ext cx="3392265" cy="33922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306022" y="3117723"/>
            <a:ext cx="1429484" cy="4523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 descr="男人露出牙齿微笑&#10;&#10;描述已自动生成">
            <a:extLst>
              <a:ext uri="{FF2B5EF4-FFF2-40B4-BE49-F238E27FC236}">
                <a16:creationId xmlns:a16="http://schemas.microsoft.com/office/drawing/2014/main" id="{B9BCBB15-E5A1-BC4A-B726-87A1D3478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414" y="396994"/>
            <a:ext cx="2946908" cy="2946908"/>
          </a:xfrm>
          <a:prstGeom prst="rect">
            <a:avLst/>
          </a:prstGeom>
        </p:spPr>
      </p:pic>
      <p:pic>
        <p:nvPicPr>
          <p:cNvPr id="11" name="图片 10" descr="男人露出牙齿微笑&#10;&#10;描述已自动生成">
            <a:extLst>
              <a:ext uri="{FF2B5EF4-FFF2-40B4-BE49-F238E27FC236}">
                <a16:creationId xmlns:a16="http://schemas.microsoft.com/office/drawing/2014/main" id="{A830EB11-CF61-9448-B50B-7D019FB1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478" y="3796520"/>
            <a:ext cx="2946908" cy="2946908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DDA7C2A2-CE5F-A448-A159-4BEF1A11B07E}"/>
              </a:ext>
            </a:extLst>
          </p:cNvPr>
          <p:cNvSpPr>
            <a:spLocks/>
          </p:cNvSpPr>
          <p:nvPr/>
        </p:nvSpPr>
        <p:spPr>
          <a:xfrm>
            <a:off x="6289892" y="1700850"/>
            <a:ext cx="2520000" cy="25200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 descr="棕色的马&#10;&#10;中度可信度描述已自动生成">
            <a:extLst>
              <a:ext uri="{FF2B5EF4-FFF2-40B4-BE49-F238E27FC236}">
                <a16:creationId xmlns:a16="http://schemas.microsoft.com/office/drawing/2014/main" id="{804AE330-6A9F-D848-962D-673500AB04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70" r="52014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3C32545-99DD-9445-A49A-E44A2907F01C}"/>
              </a:ext>
            </a:extLst>
          </p:cNvPr>
          <p:cNvSpPr/>
          <p:nvPr/>
        </p:nvSpPr>
        <p:spPr>
          <a:xfrm>
            <a:off x="0" y="-2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8812C0-250A-9443-A20D-2DC592B876E4}"/>
              </a:ext>
            </a:extLst>
          </p:cNvPr>
          <p:cNvSpPr/>
          <p:nvPr/>
        </p:nvSpPr>
        <p:spPr>
          <a:xfrm>
            <a:off x="-55330" y="19363"/>
            <a:ext cx="684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398163-BDD2-D54A-BE45-AEA9DD93C42E}"/>
              </a:ext>
            </a:extLst>
          </p:cNvPr>
          <p:cNvSpPr/>
          <p:nvPr/>
        </p:nvSpPr>
        <p:spPr>
          <a:xfrm>
            <a:off x="2597171" y="5243874"/>
            <a:ext cx="52039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现有</a:t>
            </a:r>
            <a:r>
              <a:rPr lang="en-US" altLang="zh-CN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的脑补能力是有限的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而你的脑补能力则是无限的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84122566"/>
      </p:ext>
    </p:extLst>
  </p:cSld>
  <p:clrMapOvr>
    <a:masterClrMapping/>
  </p:clrMapOvr>
  <p:transition spd="med" advTm="3000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2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406737-F543-0C48-BBF4-F42EA6C815C3}"/>
              </a:ext>
            </a:extLst>
          </p:cNvPr>
          <p:cNvSpPr/>
          <p:nvPr/>
        </p:nvSpPr>
        <p:spPr>
          <a:xfrm>
            <a:off x="3793998" y="604138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请问这种图，</a:t>
            </a:r>
            <a:r>
              <a:rPr lang="en-US" altLang="zh-CN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图像修补可否修补出来？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15" name="图片 14" descr="棕色的马&#10;&#10;中度可信度描述已自动生成">
            <a:extLst>
              <a:ext uri="{FF2B5EF4-FFF2-40B4-BE49-F238E27FC236}">
                <a16:creationId xmlns:a16="http://schemas.microsoft.com/office/drawing/2014/main" id="{019E7EC6-B8DD-9F41-AB60-93C40B0C89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98" t="2796" r="28986" b="-2796"/>
          <a:stretch/>
        </p:blipFill>
        <p:spPr>
          <a:xfrm>
            <a:off x="0" y="0"/>
            <a:ext cx="2334787" cy="781312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646BD74-D3BA-3B4F-BC98-236E21B78424}"/>
              </a:ext>
            </a:extLst>
          </p:cNvPr>
          <p:cNvSpPr/>
          <p:nvPr/>
        </p:nvSpPr>
        <p:spPr>
          <a:xfrm>
            <a:off x="-9463" y="19363"/>
            <a:ext cx="2344250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9F78CE-5F48-D442-AB76-8E543FB5648B}"/>
              </a:ext>
            </a:extLst>
          </p:cNvPr>
          <p:cNvSpPr/>
          <p:nvPr/>
        </p:nvSpPr>
        <p:spPr>
          <a:xfrm>
            <a:off x="-55330" y="19363"/>
            <a:ext cx="684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Inpainting</a:t>
            </a:r>
            <a:r>
              <a:rPr lang="zh-CN" altLang="en-US" sz="3200" b="1" spc="140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问答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我的影片" descr="我的影片">
            <a:hlinkClick r:id="" action="ppaction://media"/>
            <a:extLst>
              <a:ext uri="{FF2B5EF4-FFF2-40B4-BE49-F238E27FC236}">
                <a16:creationId xmlns:a16="http://schemas.microsoft.com/office/drawing/2014/main" id="{9C67D430-A040-1E49-A2AA-86506B315D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3801" y="1448499"/>
            <a:ext cx="8542868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8049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>
            <a:spLocks/>
          </p:cNvSpPr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E04BF2-CE03-FE40-B9EB-39772A6C8002}"/>
              </a:ext>
            </a:extLst>
          </p:cNvPr>
          <p:cNvSpPr/>
          <p:nvPr/>
        </p:nvSpPr>
        <p:spPr>
          <a:xfrm>
            <a:off x="2291766" y="2631109"/>
            <a:ext cx="83922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脑                         补</a:t>
            </a:r>
            <a:endParaRPr lang="en-US" altLang="zh-CN" sz="60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944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>
            <a:spLocks/>
          </p:cNvSpPr>
          <p:nvPr/>
        </p:nvSpPr>
        <p:spPr>
          <a:xfrm>
            <a:off x="4751306" y="2859257"/>
            <a:ext cx="2160000" cy="2160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人不同表情的照片&#10;&#10;描述已自动生成">
            <a:extLst>
              <a:ext uri="{FF2B5EF4-FFF2-40B4-BE49-F238E27FC236}">
                <a16:creationId xmlns:a16="http://schemas.microsoft.com/office/drawing/2014/main" id="{568843AB-B114-5140-B82E-634F50DAB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716" y="3495766"/>
            <a:ext cx="3291833" cy="31805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A2078C-BA48-5243-AAD1-E60560C38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80" y="2374702"/>
            <a:ext cx="3894221" cy="2242127"/>
          </a:xfrm>
          <a:prstGeom prst="rect">
            <a:avLst/>
          </a:prstGeom>
        </p:spPr>
      </p:pic>
      <p:pic>
        <p:nvPicPr>
          <p:cNvPr id="9" name="图片 8" descr="建筑与房屋的城市空拍图与配字&#10;&#10;中度可信度描述已自动生成">
            <a:extLst>
              <a:ext uri="{FF2B5EF4-FFF2-40B4-BE49-F238E27FC236}">
                <a16:creationId xmlns:a16="http://schemas.microsoft.com/office/drawing/2014/main" id="{197DAB67-FAA6-6141-AD04-F44BFBC28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863" y="181719"/>
            <a:ext cx="4507831" cy="253565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32E1A36-AE7A-B440-8257-0AB5BFEDBEAB}"/>
              </a:ext>
            </a:extLst>
          </p:cNvPr>
          <p:cNvSpPr/>
          <p:nvPr/>
        </p:nvSpPr>
        <p:spPr>
          <a:xfrm>
            <a:off x="8684986" y="4932948"/>
            <a:ext cx="892152" cy="397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002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oMe by ToonMe.com-XZU2bL_wOL8" descr="TooMe by ToonMe.com-XZU2bL_wOL8">
            <a:hlinkClick r:id="" action="ppaction://media"/>
            <a:extLst>
              <a:ext uri="{FF2B5EF4-FFF2-40B4-BE49-F238E27FC236}">
                <a16:creationId xmlns:a16="http://schemas.microsoft.com/office/drawing/2014/main" id="{1E2865E0-783A-B24E-BB69-F472754A66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618" y="271473"/>
            <a:ext cx="11226763" cy="63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3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74911" y="132347"/>
            <a:ext cx="1674205" cy="890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82DE0D-EAAC-034F-A1AD-4C42CC9B88AF}"/>
              </a:ext>
            </a:extLst>
          </p:cNvPr>
          <p:cNvSpPr/>
          <p:nvPr/>
        </p:nvSpPr>
        <p:spPr>
          <a:xfrm>
            <a:off x="238814" y="305829"/>
            <a:ext cx="7653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？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朋友圈里的迪士尼在逃人物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E5E4E3F5-BEFF-BF48-96B7-82557311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07" y="1775634"/>
            <a:ext cx="3948209" cy="3846483"/>
          </a:xfrm>
          <a:prstGeom prst="rect">
            <a:avLst/>
          </a:prstGeom>
        </p:spPr>
      </p:pic>
      <p:pic>
        <p:nvPicPr>
          <p:cNvPr id="7" name="图片 6" descr="图片包含 室内, 人, 照片, 假发&#10;&#10;描述已自动生成">
            <a:extLst>
              <a:ext uri="{FF2B5EF4-FFF2-40B4-BE49-F238E27FC236}">
                <a16:creationId xmlns:a16="http://schemas.microsoft.com/office/drawing/2014/main" id="{47288579-0BDA-7546-9DDA-50668426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34" y="1799698"/>
            <a:ext cx="3948209" cy="3801979"/>
          </a:xfrm>
          <a:prstGeom prst="rect">
            <a:avLst/>
          </a:prstGeom>
        </p:spPr>
      </p:pic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CFBC7271-60E6-8E4A-8E23-B5A38598C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74" y="1840343"/>
            <a:ext cx="3855611" cy="369418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461F241-8C5F-9044-A768-39711CE01F57}"/>
              </a:ext>
            </a:extLst>
          </p:cNvPr>
          <p:cNvSpPr/>
          <p:nvPr/>
        </p:nvSpPr>
        <p:spPr>
          <a:xfrm>
            <a:off x="2843657" y="5147040"/>
            <a:ext cx="8839006" cy="2912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701969"/>
      </p:ext>
    </p:extLst>
  </p:cSld>
  <p:clrMapOvr>
    <a:masterClrMapping/>
  </p:clrMapOvr>
  <p:transition spd="med" advTm="3000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>
            <a:spLocks/>
          </p:cNvSpPr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E04BF2-CE03-FE40-B9EB-39772A6C8002}"/>
              </a:ext>
            </a:extLst>
          </p:cNvPr>
          <p:cNvSpPr/>
          <p:nvPr/>
        </p:nvSpPr>
        <p:spPr>
          <a:xfrm>
            <a:off x="2291766" y="2631109"/>
            <a:ext cx="83922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脑                         补</a:t>
            </a:r>
            <a:endParaRPr lang="en-US" altLang="zh-CN" sz="60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938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:circle/>
      </p:transition>
    </mc:Choice>
    <mc:Fallback xmlns="">
      <p:transition spd="slow" advTm="3000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74911" y="132347"/>
            <a:ext cx="1674205" cy="890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82DE0D-EAAC-034F-A1AD-4C42CC9B88AF}"/>
              </a:ext>
            </a:extLst>
          </p:cNvPr>
          <p:cNvSpPr/>
          <p:nvPr/>
        </p:nvSpPr>
        <p:spPr>
          <a:xfrm>
            <a:off x="238814" y="305829"/>
            <a:ext cx="7653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 err="1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ToonMe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朋友圈里的迪士尼在逃人物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E5E4E3F5-BEFF-BF48-96B7-82557311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07" y="1799698"/>
            <a:ext cx="3948209" cy="3846483"/>
          </a:xfrm>
          <a:prstGeom prst="rect">
            <a:avLst/>
          </a:prstGeom>
        </p:spPr>
      </p:pic>
      <p:pic>
        <p:nvPicPr>
          <p:cNvPr id="7" name="图片 6" descr="图片包含 室内, 人, 照片, 假发&#10;&#10;描述已自动生成">
            <a:extLst>
              <a:ext uri="{FF2B5EF4-FFF2-40B4-BE49-F238E27FC236}">
                <a16:creationId xmlns:a16="http://schemas.microsoft.com/office/drawing/2014/main" id="{47288579-0BDA-7546-9DDA-50668426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34" y="1799698"/>
            <a:ext cx="3948209" cy="3801979"/>
          </a:xfrm>
          <a:prstGeom prst="rect">
            <a:avLst/>
          </a:prstGeom>
        </p:spPr>
      </p:pic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CFBC7271-60E6-8E4A-8E23-B5A38598C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74" y="1840343"/>
            <a:ext cx="3855611" cy="369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63971"/>
      </p:ext>
    </p:extLst>
  </p:cSld>
  <p:clrMapOvr>
    <a:masterClrMapping/>
  </p:clrMapOvr>
  <p:transition spd="med" advTm="3000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20EF59B-2B50-6E46-AE6D-D195ED3CE305}"/>
              </a:ext>
            </a:extLst>
          </p:cNvPr>
          <p:cNvSpPr/>
          <p:nvPr/>
        </p:nvSpPr>
        <p:spPr>
          <a:xfrm>
            <a:off x="4175421" y="5703276"/>
            <a:ext cx="3874168" cy="10243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BF15F5-5172-E64B-BF86-AD88E3901D60}"/>
              </a:ext>
            </a:extLst>
          </p:cNvPr>
          <p:cNvSpPr txBox="1"/>
          <p:nvPr/>
        </p:nvSpPr>
        <p:spPr>
          <a:xfrm>
            <a:off x="5215005" y="5830720"/>
            <a:ext cx="2449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</a:rPr>
              <a:t>爷青回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D5F5BC-6B03-BE4F-9743-93D7D38EC8DA}"/>
              </a:ext>
            </a:extLst>
          </p:cNvPr>
          <p:cNvSpPr/>
          <p:nvPr/>
        </p:nvSpPr>
        <p:spPr>
          <a:xfrm>
            <a:off x="3402352" y="201521"/>
            <a:ext cx="54203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en-US" altLang="zh-CN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Image</a:t>
            </a:r>
            <a:r>
              <a:rPr lang="zh-CN" altLang="en-US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en-US" altLang="zh-CN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r>
              <a:rPr lang="en-US" altLang="zh-CN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  <a:r>
              <a:rPr lang="zh-CN" altLang="en-US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</a:t>
            </a:r>
            <a:endParaRPr lang="en-US" altLang="zh-CN" sz="32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pPr algn="ctr"/>
            <a:r>
              <a:rPr lang="en-US" altLang="zh-CN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32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2" name="RPReplay_Final1620413175_hvi65d.mp4" descr="RPReplay_Final1620413175_hvi65d.mp4">
            <a:hlinkClick r:id="" action="ppaction://media"/>
            <a:extLst>
              <a:ext uri="{FF2B5EF4-FFF2-40B4-BE49-F238E27FC236}">
                <a16:creationId xmlns:a16="http://schemas.microsoft.com/office/drawing/2014/main" id="{C9BCD7A3-62B8-2B4B-B782-CB9BC3F18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4033" y="1406184"/>
            <a:ext cx="4276945" cy="40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17635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男人穿着绿色的衣服&#10;&#10;描述已自动生成">
            <a:extLst>
              <a:ext uri="{FF2B5EF4-FFF2-40B4-BE49-F238E27FC236}">
                <a16:creationId xmlns:a16="http://schemas.microsoft.com/office/drawing/2014/main" id="{4B514366-782B-B645-BF70-9A68AB3A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79" y="1219967"/>
            <a:ext cx="4418063" cy="4418063"/>
          </a:xfrm>
          <a:prstGeom prst="rect">
            <a:avLst/>
          </a:prstGeom>
        </p:spPr>
      </p:pic>
      <p:pic>
        <p:nvPicPr>
          <p:cNvPr id="16" name="图片 15" descr="图片包含 男人, 棕色, 大, 女人&#10;&#10;描述已自动生成">
            <a:extLst>
              <a:ext uri="{FF2B5EF4-FFF2-40B4-BE49-F238E27FC236}">
                <a16:creationId xmlns:a16="http://schemas.microsoft.com/office/drawing/2014/main" id="{2A4186EB-45E1-5F46-BBB3-E76129B1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569" y="1227300"/>
            <a:ext cx="4418063" cy="4418063"/>
          </a:xfrm>
          <a:prstGeom prst="rect">
            <a:avLst/>
          </a:prstGeom>
        </p:spPr>
      </p:pic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1141089489"/>
      </p:ext>
    </p:extLst>
  </p:cSld>
  <p:clrMapOvr>
    <a:masterClrMapping/>
  </p:clrMapOvr>
  <p:transition spd="med" advTm="3000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7" name="图片 6" descr="男人的脸被修图&#10;&#10;低可信度描述已自动生成">
            <a:extLst>
              <a:ext uri="{FF2B5EF4-FFF2-40B4-BE49-F238E27FC236}">
                <a16:creationId xmlns:a16="http://schemas.microsoft.com/office/drawing/2014/main" id="{0A3265C2-4974-844F-9DB2-1E8C06737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293" y="261985"/>
            <a:ext cx="4974536" cy="6334025"/>
          </a:xfrm>
          <a:prstGeom prst="rect">
            <a:avLst/>
          </a:prstGeom>
        </p:spPr>
      </p:pic>
      <p:pic>
        <p:nvPicPr>
          <p:cNvPr id="8" name="图片 7" descr="男人穿着绿色的衣服&#10;&#10;描述已自动生成">
            <a:extLst>
              <a:ext uri="{FF2B5EF4-FFF2-40B4-BE49-F238E27FC236}">
                <a16:creationId xmlns:a16="http://schemas.microsoft.com/office/drawing/2014/main" id="{DA07D95E-B823-AE4A-BDCE-D3973F2DD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933" y="794238"/>
            <a:ext cx="2634760" cy="2634760"/>
          </a:xfrm>
          <a:prstGeom prst="rect">
            <a:avLst/>
          </a:prstGeom>
        </p:spPr>
      </p:pic>
      <p:pic>
        <p:nvPicPr>
          <p:cNvPr id="9" name="图片 8" descr="图片包含 男人, 棕色, 大, 女人&#10;&#10;描述已自动生成">
            <a:extLst>
              <a:ext uri="{FF2B5EF4-FFF2-40B4-BE49-F238E27FC236}">
                <a16:creationId xmlns:a16="http://schemas.microsoft.com/office/drawing/2014/main" id="{72670000-1FC8-A044-A9AF-08E87105F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933" y="3713059"/>
            <a:ext cx="2634761" cy="26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3478"/>
      </p:ext>
    </p:extLst>
  </p:cSld>
  <p:clrMapOvr>
    <a:masterClrMapping/>
  </p:clrMapOvr>
  <p:transition spd="med" advTm="3000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7" name="图片 6" descr="男人在玩飞盘&#10;&#10;描述已自动生成">
            <a:extLst>
              <a:ext uri="{FF2B5EF4-FFF2-40B4-BE49-F238E27FC236}">
                <a16:creationId xmlns:a16="http://schemas.microsoft.com/office/drawing/2014/main" id="{58A77BF2-001B-0D40-AE1D-EE3FBE02F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589" y="1423449"/>
            <a:ext cx="4025766" cy="4025766"/>
          </a:xfrm>
          <a:prstGeom prst="rect">
            <a:avLst/>
          </a:prstGeom>
        </p:spPr>
      </p:pic>
      <p:pic>
        <p:nvPicPr>
          <p:cNvPr id="8" name="图片 7" descr="图片包含 游戏机, 华美&#10;&#10;描述已自动生成">
            <a:extLst>
              <a:ext uri="{FF2B5EF4-FFF2-40B4-BE49-F238E27FC236}">
                <a16:creationId xmlns:a16="http://schemas.microsoft.com/office/drawing/2014/main" id="{12F3231C-69D5-1344-9493-60E0AF6D7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547" y="1423449"/>
            <a:ext cx="4025766" cy="40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62566"/>
      </p:ext>
    </p:extLst>
  </p:cSld>
  <p:clrMapOvr>
    <a:masterClrMapping/>
  </p:clrMapOvr>
  <p:transition spd="med" advTm="3000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7" name="图片 6" descr="图片包含 涂鸦, 华美, 绘画, 男人&#10;&#10;描述已自动生成">
            <a:extLst>
              <a:ext uri="{FF2B5EF4-FFF2-40B4-BE49-F238E27FC236}">
                <a16:creationId xmlns:a16="http://schemas.microsoft.com/office/drawing/2014/main" id="{B37E3ED7-41EB-3A4D-82FF-0A2C4E34D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956" y="1395028"/>
            <a:ext cx="6381417" cy="4388549"/>
          </a:xfrm>
          <a:prstGeom prst="rect">
            <a:avLst/>
          </a:prstGeom>
        </p:spPr>
      </p:pic>
      <p:pic>
        <p:nvPicPr>
          <p:cNvPr id="8" name="图片 7" descr="男人在玩飞盘&#10;&#10;描述已自动生成">
            <a:extLst>
              <a:ext uri="{FF2B5EF4-FFF2-40B4-BE49-F238E27FC236}">
                <a16:creationId xmlns:a16="http://schemas.microsoft.com/office/drawing/2014/main" id="{981FD3AD-7134-1F41-83D9-69366D89D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097" y="894060"/>
            <a:ext cx="2534940" cy="2534940"/>
          </a:xfrm>
          <a:prstGeom prst="rect">
            <a:avLst/>
          </a:prstGeom>
        </p:spPr>
      </p:pic>
      <p:pic>
        <p:nvPicPr>
          <p:cNvPr id="9" name="图片 8" descr="图片包含 游戏机, 华美&#10;&#10;描述已自动生成">
            <a:extLst>
              <a:ext uri="{FF2B5EF4-FFF2-40B4-BE49-F238E27FC236}">
                <a16:creationId xmlns:a16="http://schemas.microsoft.com/office/drawing/2014/main" id="{08BF7251-5F20-4549-B29D-B8501926F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097" y="3866029"/>
            <a:ext cx="2534940" cy="25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27975"/>
      </p:ext>
    </p:extLst>
  </p:cSld>
  <p:clrMapOvr>
    <a:masterClrMapping/>
  </p:clrMapOvr>
  <p:transition spd="med" advTm="3000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9" name="图片 8" descr="男人的脸被修图&#10;&#10;低可信度描述已自动生成">
            <a:extLst>
              <a:ext uri="{FF2B5EF4-FFF2-40B4-BE49-F238E27FC236}">
                <a16:creationId xmlns:a16="http://schemas.microsoft.com/office/drawing/2014/main" id="{FA4D3617-8FC9-0A45-9D2C-9DEE9590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475" y="1547140"/>
            <a:ext cx="3778383" cy="37783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8E4982-B591-0140-8097-37FB75969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334" y="1539807"/>
            <a:ext cx="3778383" cy="37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27559"/>
      </p:ext>
    </p:extLst>
  </p:cSld>
  <p:clrMapOvr>
    <a:masterClrMapping/>
  </p:clrMapOvr>
  <p:transition spd="med" advTm="3000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9" name="图片 8" descr="图片包含 鸟, 水, 站, 熊&#10;&#10;描述已自动生成">
            <a:extLst>
              <a:ext uri="{FF2B5EF4-FFF2-40B4-BE49-F238E27FC236}">
                <a16:creationId xmlns:a16="http://schemas.microsoft.com/office/drawing/2014/main" id="{7CF4A86D-83E5-0348-B790-7C93D56A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08182"/>
            <a:ext cx="5456300" cy="5456300"/>
          </a:xfrm>
          <a:prstGeom prst="rect">
            <a:avLst/>
          </a:prstGeom>
        </p:spPr>
      </p:pic>
      <p:pic>
        <p:nvPicPr>
          <p:cNvPr id="10" name="图片 9" descr="男人的脸被修图&#10;&#10;低可信度描述已自动生成">
            <a:extLst>
              <a:ext uri="{FF2B5EF4-FFF2-40B4-BE49-F238E27FC236}">
                <a16:creationId xmlns:a16="http://schemas.microsoft.com/office/drawing/2014/main" id="{E87A983D-7284-A146-90E9-A482A80A8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890" y="3517300"/>
            <a:ext cx="2647182" cy="26471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5F649B7-0C76-1949-8C1F-E2900156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809" y="708182"/>
            <a:ext cx="2647182" cy="26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6211"/>
      </p:ext>
    </p:extLst>
  </p:cSld>
  <p:clrMapOvr>
    <a:masterClrMapping/>
  </p:clrMapOvr>
  <p:transition spd="med" advTm="3000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9" name="图片 8" descr="图片包含 风筝, 华美, 游戏机, 年轻&#10;&#10;描述已自动生成">
            <a:extLst>
              <a:ext uri="{FF2B5EF4-FFF2-40B4-BE49-F238E27FC236}">
                <a16:creationId xmlns:a16="http://schemas.microsoft.com/office/drawing/2014/main" id="{E335CA2A-8794-7F42-805C-92E92F910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086" y="1389520"/>
            <a:ext cx="3701104" cy="3701104"/>
          </a:xfrm>
          <a:prstGeom prst="rect">
            <a:avLst/>
          </a:prstGeom>
        </p:spPr>
      </p:pic>
      <p:pic>
        <p:nvPicPr>
          <p:cNvPr id="10" name="图片 9" descr="男人的脸&#10;&#10;描述已自动生成">
            <a:extLst>
              <a:ext uri="{FF2B5EF4-FFF2-40B4-BE49-F238E27FC236}">
                <a16:creationId xmlns:a16="http://schemas.microsoft.com/office/drawing/2014/main" id="{A56C35F8-DACA-3543-A9C2-DCFFED8E3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720" y="1389520"/>
            <a:ext cx="3701104" cy="37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77104"/>
      </p:ext>
    </p:extLst>
  </p:cSld>
  <p:clrMapOvr>
    <a:masterClrMapping/>
  </p:clrMapOvr>
  <p:transition spd="med" advTm="3000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9" name="图片 8" descr="蓝色的花瓶&#10;&#10;低可信度描述已自动生成">
            <a:extLst>
              <a:ext uri="{FF2B5EF4-FFF2-40B4-BE49-F238E27FC236}">
                <a16:creationId xmlns:a16="http://schemas.microsoft.com/office/drawing/2014/main" id="{5B885484-DF09-F843-A9BB-A682C7FE1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35501"/>
            <a:ext cx="5586998" cy="5586998"/>
          </a:xfrm>
          <a:prstGeom prst="rect">
            <a:avLst/>
          </a:prstGeom>
        </p:spPr>
      </p:pic>
      <p:pic>
        <p:nvPicPr>
          <p:cNvPr id="10" name="图片 9" descr="图片包含 风筝, 华美, 游戏机, 年轻&#10;&#10;描述已自动生成">
            <a:extLst>
              <a:ext uri="{FF2B5EF4-FFF2-40B4-BE49-F238E27FC236}">
                <a16:creationId xmlns:a16="http://schemas.microsoft.com/office/drawing/2014/main" id="{72F3FC0F-2198-CD4A-A112-37395319C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377" y="3572566"/>
            <a:ext cx="2649933" cy="2649933"/>
          </a:xfrm>
          <a:prstGeom prst="rect">
            <a:avLst/>
          </a:prstGeom>
        </p:spPr>
      </p:pic>
      <p:pic>
        <p:nvPicPr>
          <p:cNvPr id="11" name="图片 10" descr="男人的脸&#10;&#10;描述已自动生成">
            <a:extLst>
              <a:ext uri="{FF2B5EF4-FFF2-40B4-BE49-F238E27FC236}">
                <a16:creationId xmlns:a16="http://schemas.microsoft.com/office/drawing/2014/main" id="{EEB9B586-4E35-A14C-A855-2A03B5118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090" y="635501"/>
            <a:ext cx="2649932" cy="26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41665"/>
      </p:ext>
    </p:extLst>
  </p:cSld>
  <p:clrMapOvr>
    <a:masterClrMapping/>
  </p:clrMapOvr>
  <p:transition spd="med" advTm="3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棕色的马&#10;&#10;中度可信度描述已自动生成">
            <a:extLst>
              <a:ext uri="{FF2B5EF4-FFF2-40B4-BE49-F238E27FC236}">
                <a16:creationId xmlns:a16="http://schemas.microsoft.com/office/drawing/2014/main" id="{453F3B0B-DCB1-CB4A-A8AF-5A83BFDB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3" y="245669"/>
            <a:ext cx="11314249" cy="63666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5384" y="245669"/>
            <a:ext cx="7499896" cy="63666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82DE0D-EAAC-034F-A1AD-4C42CC9B88AF}"/>
              </a:ext>
            </a:extLst>
          </p:cNvPr>
          <p:cNvSpPr/>
          <p:nvPr/>
        </p:nvSpPr>
        <p:spPr>
          <a:xfrm>
            <a:off x="1296584" y="2036747"/>
            <a:ext cx="9598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What does it</a:t>
            </a:r>
          </a:p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looks like ?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5DC7AF-4BB9-F948-88F5-3ECBB9922264}"/>
              </a:ext>
            </a:extLst>
          </p:cNvPr>
          <p:cNvSpPr txBox="1"/>
          <p:nvPr/>
        </p:nvSpPr>
        <p:spPr>
          <a:xfrm>
            <a:off x="1296584" y="3606407"/>
            <a:ext cx="3531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</a:rPr>
              <a:t>我长什么样？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8482549-61A8-414B-9EC0-0363DB7D2B40}"/>
              </a:ext>
            </a:extLst>
          </p:cNvPr>
          <p:cNvSpPr/>
          <p:nvPr/>
        </p:nvSpPr>
        <p:spPr>
          <a:xfrm>
            <a:off x="5636984" y="4036423"/>
            <a:ext cx="6132648" cy="257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272611"/>
      </p:ext>
    </p:extLst>
  </p:cSld>
  <p:clrMapOvr>
    <a:masterClrMapping/>
  </p:clrMapOvr>
  <p:transition spd="med" advTm="3000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9" name="图片 8" descr="卡通人物&#10;&#10;描述已自动生成">
            <a:extLst>
              <a:ext uri="{FF2B5EF4-FFF2-40B4-BE49-F238E27FC236}">
                <a16:creationId xmlns:a16="http://schemas.microsoft.com/office/drawing/2014/main" id="{499EE2DB-A563-0944-8F86-915C611E1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84" y="1395462"/>
            <a:ext cx="3726649" cy="3726649"/>
          </a:xfrm>
          <a:prstGeom prst="rect">
            <a:avLst/>
          </a:prstGeom>
        </p:spPr>
      </p:pic>
      <p:pic>
        <p:nvPicPr>
          <p:cNvPr id="10" name="图片 9" descr="卡通画&#10;&#10;中度可信度描述已自动生成">
            <a:extLst>
              <a:ext uri="{FF2B5EF4-FFF2-40B4-BE49-F238E27FC236}">
                <a16:creationId xmlns:a16="http://schemas.microsoft.com/office/drawing/2014/main" id="{1E6A8AA5-8FC4-1B49-804F-C3A91E29B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034" y="1395462"/>
            <a:ext cx="3726649" cy="37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8411"/>
      </p:ext>
    </p:extLst>
  </p:cSld>
  <p:clrMapOvr>
    <a:masterClrMapping/>
  </p:clrMapOvr>
  <p:transition spd="med" advTm="3000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9" name="图片 8" descr="卡通人物&#10;&#10;描述已自动生成">
            <a:extLst>
              <a:ext uri="{FF2B5EF4-FFF2-40B4-BE49-F238E27FC236}">
                <a16:creationId xmlns:a16="http://schemas.microsoft.com/office/drawing/2014/main" id="{0FB34EAE-D0ED-9746-BCE4-4B6BEED74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738" y="3700181"/>
            <a:ext cx="2250106" cy="2250106"/>
          </a:xfrm>
          <a:prstGeom prst="rect">
            <a:avLst/>
          </a:prstGeom>
        </p:spPr>
      </p:pic>
      <p:pic>
        <p:nvPicPr>
          <p:cNvPr id="10" name="图片 9" descr="卡通画&#10;&#10;中度可信度描述已自动生成">
            <a:extLst>
              <a:ext uri="{FF2B5EF4-FFF2-40B4-BE49-F238E27FC236}">
                <a16:creationId xmlns:a16="http://schemas.microsoft.com/office/drawing/2014/main" id="{AFB3B1A5-86A7-E34C-B340-CA2EED492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738" y="1034845"/>
            <a:ext cx="2250106" cy="2250106"/>
          </a:xfrm>
          <a:prstGeom prst="rect">
            <a:avLst/>
          </a:prstGeom>
        </p:spPr>
      </p:pic>
      <p:pic>
        <p:nvPicPr>
          <p:cNvPr id="11" name="图片 10" descr="图片包含 男人, 人们, 布, 钟表&#10;&#10;描述已自动生成">
            <a:extLst>
              <a:ext uri="{FF2B5EF4-FFF2-40B4-BE49-F238E27FC236}">
                <a16:creationId xmlns:a16="http://schemas.microsoft.com/office/drawing/2014/main" id="{2DACBC94-A00F-0249-9335-EB45DE423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336" y="1040315"/>
            <a:ext cx="5762878" cy="49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3256"/>
      </p:ext>
    </p:extLst>
  </p:cSld>
  <p:clrMapOvr>
    <a:masterClrMapping/>
  </p:clrMapOvr>
  <p:transition spd="med" advTm="3000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E1132C-3B40-BD44-8FD4-4D2F13B0DE18}"/>
              </a:ext>
            </a:extLst>
          </p:cNvPr>
          <p:cNvSpPr/>
          <p:nvPr/>
        </p:nvSpPr>
        <p:spPr>
          <a:xfrm>
            <a:off x="2535659" y="869828"/>
            <a:ext cx="37280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输入一张底图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9644136A-D241-A746-8AE7-53AE4CED6470}"/>
              </a:ext>
            </a:extLst>
          </p:cNvPr>
          <p:cNvSpPr/>
          <p:nvPr/>
        </p:nvSpPr>
        <p:spPr>
          <a:xfrm>
            <a:off x="3519156" y="1429042"/>
            <a:ext cx="600075" cy="638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78FE0D6-D37D-9947-9B54-13AED268432A}"/>
              </a:ext>
            </a:extLst>
          </p:cNvPr>
          <p:cNvSpPr/>
          <p:nvPr/>
        </p:nvSpPr>
        <p:spPr>
          <a:xfrm>
            <a:off x="9017879" y="2173174"/>
            <a:ext cx="3899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提取风格要素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C2CA9B-2900-0B45-AED5-5C52A15518C4}"/>
              </a:ext>
            </a:extLst>
          </p:cNvPr>
          <p:cNvSpPr/>
          <p:nvPr/>
        </p:nvSpPr>
        <p:spPr>
          <a:xfrm>
            <a:off x="4263580" y="4161928"/>
            <a:ext cx="5746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底图内容 与 风格要素 相“融合”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C89B04BC-34F8-854B-AD3C-7689ADFB5D17}"/>
              </a:ext>
            </a:extLst>
          </p:cNvPr>
          <p:cNvSpPr/>
          <p:nvPr/>
        </p:nvSpPr>
        <p:spPr>
          <a:xfrm rot="18982480">
            <a:off x="4508497" y="2714126"/>
            <a:ext cx="600075" cy="1368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DDBD43-AC1C-0A46-B511-CE72937E7F7C}"/>
              </a:ext>
            </a:extLst>
          </p:cNvPr>
          <p:cNvSpPr/>
          <p:nvPr/>
        </p:nvSpPr>
        <p:spPr>
          <a:xfrm>
            <a:off x="5696878" y="5622921"/>
            <a:ext cx="4155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新风格的底图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25" name="下箭头 24">
            <a:extLst>
              <a:ext uri="{FF2B5EF4-FFF2-40B4-BE49-F238E27FC236}">
                <a16:creationId xmlns:a16="http://schemas.microsoft.com/office/drawing/2014/main" id="{C91C3B3A-FF65-714A-894D-B68F929D3F78}"/>
              </a:ext>
            </a:extLst>
          </p:cNvPr>
          <p:cNvSpPr/>
          <p:nvPr/>
        </p:nvSpPr>
        <p:spPr>
          <a:xfrm rot="2266595">
            <a:off x="8588559" y="2749082"/>
            <a:ext cx="600075" cy="124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DEA6ED4-F3CD-004F-80C4-42AFC6604E38}"/>
              </a:ext>
            </a:extLst>
          </p:cNvPr>
          <p:cNvSpPr/>
          <p:nvPr/>
        </p:nvSpPr>
        <p:spPr>
          <a:xfrm>
            <a:off x="8755831" y="899672"/>
            <a:ext cx="37280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输入一张风格图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23387EF8-06E9-8649-80C6-A1D30998689E}"/>
              </a:ext>
            </a:extLst>
          </p:cNvPr>
          <p:cNvSpPr/>
          <p:nvPr/>
        </p:nvSpPr>
        <p:spPr>
          <a:xfrm>
            <a:off x="9819693" y="1393048"/>
            <a:ext cx="600075" cy="638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BA251BD-5D2A-CD49-A59A-0E309100A2E6}"/>
              </a:ext>
            </a:extLst>
          </p:cNvPr>
          <p:cNvSpPr/>
          <p:nvPr/>
        </p:nvSpPr>
        <p:spPr>
          <a:xfrm>
            <a:off x="2699028" y="2172853"/>
            <a:ext cx="3899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提取内容本身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30" name="下箭头 29">
            <a:extLst>
              <a:ext uri="{FF2B5EF4-FFF2-40B4-BE49-F238E27FC236}">
                <a16:creationId xmlns:a16="http://schemas.microsoft.com/office/drawing/2014/main" id="{728FB029-1172-4248-9382-A3A21DE80A18}"/>
              </a:ext>
            </a:extLst>
          </p:cNvPr>
          <p:cNvSpPr/>
          <p:nvPr/>
        </p:nvSpPr>
        <p:spPr>
          <a:xfrm>
            <a:off x="6598168" y="4834960"/>
            <a:ext cx="600075" cy="638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357708"/>
      </p:ext>
    </p:extLst>
  </p:cSld>
  <p:clrMapOvr>
    <a:masterClrMapping/>
  </p:clrMapOvr>
  <p:transition spd="med" advTm="3000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4844CF-4FFC-CE4D-AD21-3DE8A78E9702}"/>
              </a:ext>
            </a:extLst>
          </p:cNvPr>
          <p:cNvSpPr/>
          <p:nvPr/>
        </p:nvSpPr>
        <p:spPr>
          <a:xfrm>
            <a:off x="2535659" y="869828"/>
            <a:ext cx="7473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A. </a:t>
            </a:r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优化类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13" name="图片 12" descr="男人穿着绿色的衣服&#10;&#10;描述已自动生成">
            <a:extLst>
              <a:ext uri="{FF2B5EF4-FFF2-40B4-BE49-F238E27FC236}">
                <a16:creationId xmlns:a16="http://schemas.microsoft.com/office/drawing/2014/main" id="{9F974C1D-7E03-894A-98FE-7A92F63A6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770" y="1667521"/>
            <a:ext cx="2165695" cy="2165695"/>
          </a:xfrm>
          <a:prstGeom prst="rect">
            <a:avLst/>
          </a:prstGeom>
        </p:spPr>
      </p:pic>
      <p:pic>
        <p:nvPicPr>
          <p:cNvPr id="14" name="图片 13" descr="图片包含 男人, 棕色, 大, 女人&#10;&#10;描述已自动生成">
            <a:extLst>
              <a:ext uri="{FF2B5EF4-FFF2-40B4-BE49-F238E27FC236}">
                <a16:creationId xmlns:a16="http://schemas.microsoft.com/office/drawing/2014/main" id="{EE2CD191-D221-F049-A2EB-12574DE17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856" y="1667521"/>
            <a:ext cx="2165695" cy="2165695"/>
          </a:xfrm>
          <a:prstGeom prst="rect">
            <a:avLst/>
          </a:prstGeom>
        </p:spPr>
      </p:pic>
      <p:pic>
        <p:nvPicPr>
          <p:cNvPr id="3" name="图片 2" descr="墙边的地毯上&#10;&#10;中度可信度描述已自动生成">
            <a:extLst>
              <a:ext uri="{FF2B5EF4-FFF2-40B4-BE49-F238E27FC236}">
                <a16:creationId xmlns:a16="http://schemas.microsoft.com/office/drawing/2014/main" id="{EA1019E4-B203-6A48-8BFD-777D5AF71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596" y="1835146"/>
            <a:ext cx="1906713" cy="183044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1BD936A-7A70-A04A-8F67-A2315554D38D}"/>
              </a:ext>
            </a:extLst>
          </p:cNvPr>
          <p:cNvSpPr/>
          <p:nvPr/>
        </p:nvSpPr>
        <p:spPr>
          <a:xfrm>
            <a:off x="4486258" y="2227149"/>
            <a:ext cx="16818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内容损失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11E39F0-5B51-1147-9AA1-4CF392465D0D}"/>
              </a:ext>
            </a:extLst>
          </p:cNvPr>
          <p:cNvSpPr/>
          <p:nvPr/>
        </p:nvSpPr>
        <p:spPr>
          <a:xfrm>
            <a:off x="8047309" y="2227149"/>
            <a:ext cx="16818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风格损失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4" name="左右箭头 3">
            <a:extLst>
              <a:ext uri="{FF2B5EF4-FFF2-40B4-BE49-F238E27FC236}">
                <a16:creationId xmlns:a16="http://schemas.microsoft.com/office/drawing/2014/main" id="{B596C4FA-3835-6E44-B6CF-441469B8E50B}"/>
              </a:ext>
            </a:extLst>
          </p:cNvPr>
          <p:cNvSpPr/>
          <p:nvPr/>
        </p:nvSpPr>
        <p:spPr>
          <a:xfrm>
            <a:off x="4613821" y="2885795"/>
            <a:ext cx="1335506" cy="50054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2" name="左右箭头 21">
            <a:extLst>
              <a:ext uri="{FF2B5EF4-FFF2-40B4-BE49-F238E27FC236}">
                <a16:creationId xmlns:a16="http://schemas.microsoft.com/office/drawing/2014/main" id="{40543EC1-C6E2-8E45-A46E-99559EE33DBA}"/>
              </a:ext>
            </a:extLst>
          </p:cNvPr>
          <p:cNvSpPr/>
          <p:nvPr/>
        </p:nvSpPr>
        <p:spPr>
          <a:xfrm>
            <a:off x="8220458" y="2860659"/>
            <a:ext cx="1335506" cy="50054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B254E59F-87C9-1F46-A657-348F3F61A927}"/>
              </a:ext>
            </a:extLst>
          </p:cNvPr>
          <p:cNvSpPr/>
          <p:nvPr/>
        </p:nvSpPr>
        <p:spPr>
          <a:xfrm rot="5400000">
            <a:off x="6844629" y="3823965"/>
            <a:ext cx="604467" cy="409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F8B2CE-5B7C-5B4E-B4E3-D85538D08435}"/>
              </a:ext>
            </a:extLst>
          </p:cNvPr>
          <p:cNvSpPr/>
          <p:nvPr/>
        </p:nvSpPr>
        <p:spPr>
          <a:xfrm>
            <a:off x="7379556" y="3740882"/>
            <a:ext cx="16818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迭代优化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24" name="图片 23" descr="男人的脸被修图&#10;&#10;低可信度描述已自动生成">
            <a:extLst>
              <a:ext uri="{FF2B5EF4-FFF2-40B4-BE49-F238E27FC236}">
                <a16:creationId xmlns:a16="http://schemas.microsoft.com/office/drawing/2014/main" id="{B3C9BF5D-A72D-9342-A42C-518414BEA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562" y="4339394"/>
            <a:ext cx="1870747" cy="2382003"/>
          </a:xfrm>
          <a:prstGeom prst="rect">
            <a:avLst/>
          </a:prstGeom>
        </p:spPr>
      </p:pic>
      <p:sp>
        <p:nvSpPr>
          <p:cNvPr id="6" name="下弧形箭头 5">
            <a:extLst>
              <a:ext uri="{FF2B5EF4-FFF2-40B4-BE49-F238E27FC236}">
                <a16:creationId xmlns:a16="http://schemas.microsoft.com/office/drawing/2014/main" id="{79FD3673-15D2-5043-A8CA-2DC5C400E22C}"/>
              </a:ext>
            </a:extLst>
          </p:cNvPr>
          <p:cNvSpPr/>
          <p:nvPr/>
        </p:nvSpPr>
        <p:spPr>
          <a:xfrm>
            <a:off x="5058935" y="614149"/>
            <a:ext cx="1883391" cy="1220997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7" name="下弧形箭头 26">
            <a:extLst>
              <a:ext uri="{FF2B5EF4-FFF2-40B4-BE49-F238E27FC236}">
                <a16:creationId xmlns:a16="http://schemas.microsoft.com/office/drawing/2014/main" id="{A7F8D813-F4EC-FE4C-A58C-C6604A1231D8}"/>
              </a:ext>
            </a:extLst>
          </p:cNvPr>
          <p:cNvSpPr/>
          <p:nvPr/>
        </p:nvSpPr>
        <p:spPr>
          <a:xfrm flipH="1">
            <a:off x="7220223" y="586574"/>
            <a:ext cx="1883391" cy="1220997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48918"/>
      </p:ext>
    </p:extLst>
  </p:cSld>
  <p:clrMapOvr>
    <a:masterClrMapping/>
  </p:clrMapOvr>
  <p:transition spd="med" advTm="3000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24" name="图片 23" descr="男人的脸被修图&#10;&#10;低可信度描述已自动生成">
            <a:extLst>
              <a:ext uri="{FF2B5EF4-FFF2-40B4-BE49-F238E27FC236}">
                <a16:creationId xmlns:a16="http://schemas.microsoft.com/office/drawing/2014/main" id="{B3C9BF5D-A72D-9342-A42C-518414BEA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323" y="2549228"/>
            <a:ext cx="1870747" cy="2382003"/>
          </a:xfrm>
          <a:prstGeom prst="rect">
            <a:avLst/>
          </a:prstGeom>
        </p:spPr>
      </p:pic>
      <p:pic>
        <p:nvPicPr>
          <p:cNvPr id="16" name="图片 15" descr="男人穿着绿色的衣服&#10;&#10;描述已自动生成">
            <a:extLst>
              <a:ext uri="{FF2B5EF4-FFF2-40B4-BE49-F238E27FC236}">
                <a16:creationId xmlns:a16="http://schemas.microsoft.com/office/drawing/2014/main" id="{FDEA2758-43E2-5E46-812E-D820083DD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176" y="2563782"/>
            <a:ext cx="2165695" cy="2165695"/>
          </a:xfrm>
          <a:prstGeom prst="rect">
            <a:avLst/>
          </a:prstGeom>
        </p:spPr>
      </p:pic>
      <p:sp>
        <p:nvSpPr>
          <p:cNvPr id="25" name="右箭头 24">
            <a:extLst>
              <a:ext uri="{FF2B5EF4-FFF2-40B4-BE49-F238E27FC236}">
                <a16:creationId xmlns:a16="http://schemas.microsoft.com/office/drawing/2014/main" id="{25D28E79-B5D0-6748-9091-DF50D48D872A}"/>
              </a:ext>
            </a:extLst>
          </p:cNvPr>
          <p:cNvSpPr/>
          <p:nvPr/>
        </p:nvSpPr>
        <p:spPr>
          <a:xfrm>
            <a:off x="5830054" y="3109105"/>
            <a:ext cx="1846090" cy="1262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1EC27F-84AB-9846-82F2-96C94E84C94F}"/>
              </a:ext>
            </a:extLst>
          </p:cNvPr>
          <p:cNvSpPr/>
          <p:nvPr/>
        </p:nvSpPr>
        <p:spPr>
          <a:xfrm>
            <a:off x="5830054" y="3478618"/>
            <a:ext cx="2688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神经网络</a:t>
            </a:r>
            <a:endParaRPr lang="en-US" altLang="zh-CN" sz="2800" b="1" spc="14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9150779-12D3-724C-9FAA-D29A22913114}"/>
              </a:ext>
            </a:extLst>
          </p:cNvPr>
          <p:cNvSpPr/>
          <p:nvPr/>
        </p:nvSpPr>
        <p:spPr>
          <a:xfrm>
            <a:off x="2535659" y="869828"/>
            <a:ext cx="7955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C. </a:t>
            </a:r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一模型一风格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4833369"/>
      </p:ext>
    </p:extLst>
  </p:cSld>
  <p:clrMapOvr>
    <a:masterClrMapping/>
  </p:clrMapOvr>
  <p:transition spd="med" advTm="3000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24" name="图片 23" descr="男人的脸被修图&#10;&#10;低可信度描述已自动生成">
            <a:extLst>
              <a:ext uri="{FF2B5EF4-FFF2-40B4-BE49-F238E27FC236}">
                <a16:creationId xmlns:a16="http://schemas.microsoft.com/office/drawing/2014/main" id="{B3C9BF5D-A72D-9342-A42C-518414BEA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452" y="4091424"/>
            <a:ext cx="1870747" cy="2382003"/>
          </a:xfrm>
          <a:prstGeom prst="rect">
            <a:avLst/>
          </a:prstGeom>
        </p:spPr>
      </p:pic>
      <p:pic>
        <p:nvPicPr>
          <p:cNvPr id="16" name="图片 15" descr="男人穿着绿色的衣服&#10;&#10;描述已自动生成">
            <a:extLst>
              <a:ext uri="{FF2B5EF4-FFF2-40B4-BE49-F238E27FC236}">
                <a16:creationId xmlns:a16="http://schemas.microsoft.com/office/drawing/2014/main" id="{FDEA2758-43E2-5E46-812E-D820083DD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305" y="4105978"/>
            <a:ext cx="2165695" cy="2165695"/>
          </a:xfrm>
          <a:prstGeom prst="rect">
            <a:avLst/>
          </a:prstGeom>
        </p:spPr>
      </p:pic>
      <p:sp>
        <p:nvSpPr>
          <p:cNvPr id="25" name="右箭头 24">
            <a:extLst>
              <a:ext uri="{FF2B5EF4-FFF2-40B4-BE49-F238E27FC236}">
                <a16:creationId xmlns:a16="http://schemas.microsoft.com/office/drawing/2014/main" id="{25D28E79-B5D0-6748-9091-DF50D48D872A}"/>
              </a:ext>
            </a:extLst>
          </p:cNvPr>
          <p:cNvSpPr/>
          <p:nvPr/>
        </p:nvSpPr>
        <p:spPr>
          <a:xfrm>
            <a:off x="6532478" y="4976970"/>
            <a:ext cx="1846090" cy="1262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1EC27F-84AB-9846-82F2-96C94E84C94F}"/>
              </a:ext>
            </a:extLst>
          </p:cNvPr>
          <p:cNvSpPr/>
          <p:nvPr/>
        </p:nvSpPr>
        <p:spPr>
          <a:xfrm>
            <a:off x="6532478" y="5346483"/>
            <a:ext cx="2688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神经网络</a:t>
            </a:r>
            <a:endParaRPr lang="en-US" altLang="zh-CN" sz="2800" b="1" spc="14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9150779-12D3-724C-9FAA-D29A22913114}"/>
              </a:ext>
            </a:extLst>
          </p:cNvPr>
          <p:cNvSpPr/>
          <p:nvPr/>
        </p:nvSpPr>
        <p:spPr>
          <a:xfrm>
            <a:off x="2535659" y="869828"/>
            <a:ext cx="7955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C. </a:t>
            </a:r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一模型多风格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12" name="图片 11" descr="男人的脸被修图&#10;&#10;低可信度描述已自动生成">
            <a:extLst>
              <a:ext uri="{FF2B5EF4-FFF2-40B4-BE49-F238E27FC236}">
                <a16:creationId xmlns:a16="http://schemas.microsoft.com/office/drawing/2014/main" id="{7A8E2218-1A99-934D-A6CE-965911633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9306" y="1251434"/>
            <a:ext cx="1187185" cy="1187185"/>
          </a:xfrm>
          <a:prstGeom prst="rect">
            <a:avLst/>
          </a:prstGeom>
        </p:spPr>
      </p:pic>
      <p:pic>
        <p:nvPicPr>
          <p:cNvPr id="11" name="图片 10" descr="图片包含 男人, 棕色, 大, 女人&#10;&#10;描述已自动生成">
            <a:extLst>
              <a:ext uri="{FF2B5EF4-FFF2-40B4-BE49-F238E27FC236}">
                <a16:creationId xmlns:a16="http://schemas.microsoft.com/office/drawing/2014/main" id="{3482F9D6-42E6-8E4F-8F0C-C63A345E2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117" y="1258882"/>
            <a:ext cx="1187185" cy="1187185"/>
          </a:xfrm>
          <a:prstGeom prst="rect">
            <a:avLst/>
          </a:prstGeom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E3EDEDCB-41A5-DD40-B54D-FA240D2179E1}"/>
              </a:ext>
            </a:extLst>
          </p:cNvPr>
          <p:cNvSpPr/>
          <p:nvPr/>
        </p:nvSpPr>
        <p:spPr>
          <a:xfrm rot="5400000">
            <a:off x="6420518" y="4126038"/>
            <a:ext cx="1820330" cy="409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12B4DE-77B2-714F-84F9-E0DDF9619889}"/>
              </a:ext>
            </a:extLst>
          </p:cNvPr>
          <p:cNvSpPr/>
          <p:nvPr/>
        </p:nvSpPr>
        <p:spPr>
          <a:xfrm>
            <a:off x="7535220" y="3445648"/>
            <a:ext cx="3477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风格选择并接入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930845-C3C8-0F49-82F1-388A043DD5E5}"/>
              </a:ext>
            </a:extLst>
          </p:cNvPr>
          <p:cNvSpPr txBox="1"/>
          <p:nvPr/>
        </p:nvSpPr>
        <p:spPr>
          <a:xfrm>
            <a:off x="6885994" y="88210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风格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2481B3-6313-3C44-8970-2185878FEAE4}"/>
              </a:ext>
            </a:extLst>
          </p:cNvPr>
          <p:cNvSpPr txBox="1"/>
          <p:nvPr/>
        </p:nvSpPr>
        <p:spPr>
          <a:xfrm>
            <a:off x="9085427" y="89947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风格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3" name="立方体 2">
            <a:extLst>
              <a:ext uri="{FF2B5EF4-FFF2-40B4-BE49-F238E27FC236}">
                <a16:creationId xmlns:a16="http://schemas.microsoft.com/office/drawing/2014/main" id="{AC166C85-E507-EE4D-A049-D9D39A63A80C}"/>
              </a:ext>
            </a:extLst>
          </p:cNvPr>
          <p:cNvSpPr/>
          <p:nvPr/>
        </p:nvSpPr>
        <p:spPr>
          <a:xfrm>
            <a:off x="6915391" y="2506493"/>
            <a:ext cx="593668" cy="641445"/>
          </a:xfrm>
          <a:prstGeom prst="cube">
            <a:avLst>
              <a:gd name="adj" fmla="val 6541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E91120F0-D815-7147-AF63-6026DD9A06F9}"/>
              </a:ext>
            </a:extLst>
          </p:cNvPr>
          <p:cNvSpPr/>
          <p:nvPr/>
        </p:nvSpPr>
        <p:spPr>
          <a:xfrm>
            <a:off x="9146875" y="2507628"/>
            <a:ext cx="593668" cy="641445"/>
          </a:xfrm>
          <a:prstGeom prst="cube">
            <a:avLst>
              <a:gd name="adj" fmla="val 6541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28C506-0277-CB41-B132-9609FB3ACC8B}"/>
              </a:ext>
            </a:extLst>
          </p:cNvPr>
          <p:cNvSpPr/>
          <p:nvPr/>
        </p:nvSpPr>
        <p:spPr>
          <a:xfrm>
            <a:off x="6284358" y="674455"/>
            <a:ext cx="4909603" cy="2601007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FFBF81-5C5E-0A46-90E3-ABFCFB0E1DF7}"/>
              </a:ext>
            </a:extLst>
          </p:cNvPr>
          <p:cNvSpPr/>
          <p:nvPr/>
        </p:nvSpPr>
        <p:spPr>
          <a:xfrm>
            <a:off x="10357822" y="1111438"/>
            <a:ext cx="526310" cy="18158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风格银行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98936020"/>
      </p:ext>
    </p:extLst>
  </p:cSld>
  <p:clrMapOvr>
    <a:masterClrMapping/>
  </p:clrMapOvr>
  <p:transition spd="med" advTm="3000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pic>
        <p:nvPicPr>
          <p:cNvPr id="24" name="图片 23" descr="男人的脸被修图&#10;&#10;低可信度描述已自动生成">
            <a:extLst>
              <a:ext uri="{FF2B5EF4-FFF2-40B4-BE49-F238E27FC236}">
                <a16:creationId xmlns:a16="http://schemas.microsoft.com/office/drawing/2014/main" id="{B3C9BF5D-A72D-9342-A42C-518414BEA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028" y="3436332"/>
            <a:ext cx="1870747" cy="2382003"/>
          </a:xfrm>
          <a:prstGeom prst="rect">
            <a:avLst/>
          </a:prstGeom>
        </p:spPr>
      </p:pic>
      <p:pic>
        <p:nvPicPr>
          <p:cNvPr id="16" name="图片 15" descr="男人穿着绿色的衣服&#10;&#10;描述已自动生成">
            <a:extLst>
              <a:ext uri="{FF2B5EF4-FFF2-40B4-BE49-F238E27FC236}">
                <a16:creationId xmlns:a16="http://schemas.microsoft.com/office/drawing/2014/main" id="{FDEA2758-43E2-5E46-812E-D820083DD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881" y="3450886"/>
            <a:ext cx="2165695" cy="2165695"/>
          </a:xfrm>
          <a:prstGeom prst="rect">
            <a:avLst/>
          </a:prstGeom>
        </p:spPr>
      </p:pic>
      <p:sp>
        <p:nvSpPr>
          <p:cNvPr id="25" name="右箭头 24">
            <a:extLst>
              <a:ext uri="{FF2B5EF4-FFF2-40B4-BE49-F238E27FC236}">
                <a16:creationId xmlns:a16="http://schemas.microsoft.com/office/drawing/2014/main" id="{25D28E79-B5D0-6748-9091-DF50D48D872A}"/>
              </a:ext>
            </a:extLst>
          </p:cNvPr>
          <p:cNvSpPr/>
          <p:nvPr/>
        </p:nvSpPr>
        <p:spPr>
          <a:xfrm>
            <a:off x="5830054" y="4321878"/>
            <a:ext cx="1846090" cy="1262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61EC27F-84AB-9846-82F2-96C94E84C94F}"/>
              </a:ext>
            </a:extLst>
          </p:cNvPr>
          <p:cNvSpPr/>
          <p:nvPr/>
        </p:nvSpPr>
        <p:spPr>
          <a:xfrm>
            <a:off x="5830054" y="4691391"/>
            <a:ext cx="2688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神经网络</a:t>
            </a:r>
            <a:endParaRPr lang="en-US" altLang="zh-CN" sz="2800" b="1" spc="14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9150779-12D3-724C-9FAA-D29A22913114}"/>
              </a:ext>
            </a:extLst>
          </p:cNvPr>
          <p:cNvSpPr/>
          <p:nvPr/>
        </p:nvSpPr>
        <p:spPr>
          <a:xfrm>
            <a:off x="2535659" y="869828"/>
            <a:ext cx="7955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D. </a:t>
            </a:r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一模型多风格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12" name="图片 11" descr="男人的脸被修图&#10;&#10;低可信度描述已自动生成">
            <a:extLst>
              <a:ext uri="{FF2B5EF4-FFF2-40B4-BE49-F238E27FC236}">
                <a16:creationId xmlns:a16="http://schemas.microsoft.com/office/drawing/2014/main" id="{7A8E2218-1A99-934D-A6CE-965911633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891" y="1485590"/>
            <a:ext cx="1187185" cy="1187185"/>
          </a:xfrm>
          <a:prstGeom prst="rect">
            <a:avLst/>
          </a:prstGeom>
        </p:spPr>
      </p:pic>
      <p:pic>
        <p:nvPicPr>
          <p:cNvPr id="11" name="图片 10" descr="图片包含 男人, 棕色, 大, 女人&#10;&#10;描述已自动生成">
            <a:extLst>
              <a:ext uri="{FF2B5EF4-FFF2-40B4-BE49-F238E27FC236}">
                <a16:creationId xmlns:a16="http://schemas.microsoft.com/office/drawing/2014/main" id="{3482F9D6-42E6-8E4F-8F0C-C63A345E2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157" y="1480815"/>
            <a:ext cx="1187185" cy="1187185"/>
          </a:xfrm>
          <a:prstGeom prst="rect">
            <a:avLst/>
          </a:prstGeom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E3EDEDCB-41A5-DD40-B54D-FA240D2179E1}"/>
              </a:ext>
            </a:extLst>
          </p:cNvPr>
          <p:cNvSpPr/>
          <p:nvPr/>
        </p:nvSpPr>
        <p:spPr>
          <a:xfrm rot="5400000">
            <a:off x="5718094" y="3470946"/>
            <a:ext cx="1820330" cy="409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12B4DE-77B2-714F-84F9-E0DDF9619889}"/>
              </a:ext>
            </a:extLst>
          </p:cNvPr>
          <p:cNvSpPr/>
          <p:nvPr/>
        </p:nvSpPr>
        <p:spPr>
          <a:xfrm>
            <a:off x="6832796" y="2790556"/>
            <a:ext cx="34777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风格提取并接入</a:t>
            </a:r>
            <a:endParaRPr lang="en-US" altLang="zh-CN" sz="28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77251154"/>
      </p:ext>
    </p:extLst>
  </p:cSld>
  <p:clrMapOvr>
    <a:masterClrMapping/>
  </p:clrMapOvr>
  <p:transition spd="med" advTm="3000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14B451-CFDD-4142-89D4-C2DCAEB95736}"/>
              </a:ext>
            </a:extLst>
          </p:cNvPr>
          <p:cNvSpPr/>
          <p:nvPr/>
        </p:nvSpPr>
        <p:spPr>
          <a:xfrm>
            <a:off x="3036009" y="1169622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图像风格迁移会让学艺术类的人失业吗？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11" name="图片 10" descr="卡通人物&#10;&#10;低可信度描述已自动生成">
            <a:extLst>
              <a:ext uri="{FF2B5EF4-FFF2-40B4-BE49-F238E27FC236}">
                <a16:creationId xmlns:a16="http://schemas.microsoft.com/office/drawing/2014/main" id="{B6806670-3646-DC4A-B1F6-93CDA669D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523" y="1319248"/>
            <a:ext cx="5192973" cy="519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87104"/>
      </p:ext>
    </p:extLst>
  </p:cSld>
  <p:clrMapOvr>
    <a:masterClrMapping/>
  </p:clrMapOvr>
  <p:transition spd="med" advTm="3000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14B451-CFDD-4142-89D4-C2DCAEB95736}"/>
              </a:ext>
            </a:extLst>
          </p:cNvPr>
          <p:cNvSpPr/>
          <p:nvPr/>
        </p:nvSpPr>
        <p:spPr>
          <a:xfrm>
            <a:off x="3036009" y="1169622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图像风格迁移会让学艺术类的人失业吗？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3" name="图片 2" descr="雪地上的飞机模型&#10;&#10;中度可信度描述已自动生成">
            <a:extLst>
              <a:ext uri="{FF2B5EF4-FFF2-40B4-BE49-F238E27FC236}">
                <a16:creationId xmlns:a16="http://schemas.microsoft.com/office/drawing/2014/main" id="{E109F1DA-96BA-DF42-9B49-B1ABC999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072" y="1950549"/>
            <a:ext cx="9015663" cy="45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8833"/>
      </p:ext>
    </p:extLst>
  </p:cSld>
  <p:clrMapOvr>
    <a:masterClrMapping/>
  </p:clrMapOvr>
  <p:transition spd="med" advTm="3000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蓝色的鸟&#10;&#10;低可信度描述已自动生成">
            <a:extLst>
              <a:ext uri="{FF2B5EF4-FFF2-40B4-BE49-F238E27FC236}">
                <a16:creationId xmlns:a16="http://schemas.microsoft.com/office/drawing/2014/main" id="{6E329E9D-3ED2-9243-94C5-6612950B0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7" r="90"/>
          <a:stretch/>
        </p:blipFill>
        <p:spPr>
          <a:xfrm>
            <a:off x="0" y="-1"/>
            <a:ext cx="182880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36E6BA3-8282-EB42-8099-7CF7EDF03410}"/>
              </a:ext>
            </a:extLst>
          </p:cNvPr>
          <p:cNvSpPr/>
          <p:nvPr/>
        </p:nvSpPr>
        <p:spPr>
          <a:xfrm>
            <a:off x="-9463" y="7331"/>
            <a:ext cx="1838263" cy="685800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49D392-F2BF-274F-A8F6-B07C9499B266}"/>
              </a:ext>
            </a:extLst>
          </p:cNvPr>
          <p:cNvSpPr/>
          <p:nvPr/>
        </p:nvSpPr>
        <p:spPr>
          <a:xfrm>
            <a:off x="22242" y="19363"/>
            <a:ext cx="76539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Style</a:t>
            </a:r>
            <a:r>
              <a:rPr lang="zh-CN" altLang="en-US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       </a:t>
            </a:r>
            <a:r>
              <a:rPr lang="zh-CN" altLang="en-US" sz="2800" b="1" spc="14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</a:t>
            </a:r>
            <a:endParaRPr lang="en-US" altLang="zh-CN" sz="2800" b="1" spc="14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en-US" altLang="zh-CN" sz="2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Transfer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14B451-CFDD-4142-89D4-C2DCAEB95736}"/>
              </a:ext>
            </a:extLst>
          </p:cNvPr>
          <p:cNvSpPr/>
          <p:nvPr/>
        </p:nvSpPr>
        <p:spPr>
          <a:xfrm>
            <a:off x="3036009" y="1169622"/>
            <a:ext cx="8398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200" b="1" spc="140" dirty="0">
                <a:solidFill>
                  <a:schemeClr val="accent5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图像风格迁移会让学艺术类的人失业吗？</a:t>
            </a:r>
            <a:endParaRPr lang="en-US" altLang="zh-CN" sz="3200" b="1" spc="140" dirty="0">
              <a:solidFill>
                <a:schemeClr val="accent5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 descr="雪山的风景照&#10;&#10;描述已自动生成">
            <a:extLst>
              <a:ext uri="{FF2B5EF4-FFF2-40B4-BE49-F238E27FC236}">
                <a16:creationId xmlns:a16="http://schemas.microsoft.com/office/drawing/2014/main" id="{0AD1EDBC-2DDF-2847-8A85-F178AE9B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236" y="1838618"/>
            <a:ext cx="9569837" cy="48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67580"/>
      </p:ext>
    </p:extLst>
  </p:cSld>
  <p:clrMapOvr>
    <a:masterClrMapping/>
  </p:clrMapOvr>
  <p:transition spd="med" advTm="3000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棕色的马&#10;&#10;中度可信度描述已自动生成">
            <a:extLst>
              <a:ext uri="{FF2B5EF4-FFF2-40B4-BE49-F238E27FC236}">
                <a16:creationId xmlns:a16="http://schemas.microsoft.com/office/drawing/2014/main" id="{453F3B0B-DCB1-CB4A-A8AF-5A83BFDB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3" y="245669"/>
            <a:ext cx="11314249" cy="63666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5384" y="245669"/>
            <a:ext cx="6964319" cy="63666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8482549-61A8-414B-9EC0-0363DB7D2B40}"/>
              </a:ext>
            </a:extLst>
          </p:cNvPr>
          <p:cNvSpPr/>
          <p:nvPr/>
        </p:nvSpPr>
        <p:spPr>
          <a:xfrm>
            <a:off x="5636984" y="3984171"/>
            <a:ext cx="6132648" cy="26281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0F22DB-48DF-254B-B4FF-02535DE136D9}"/>
              </a:ext>
            </a:extLst>
          </p:cNvPr>
          <p:cNvSpPr/>
          <p:nvPr/>
        </p:nvSpPr>
        <p:spPr>
          <a:xfrm>
            <a:off x="1296584" y="2036747"/>
            <a:ext cx="9598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What does it</a:t>
            </a:r>
          </a:p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looks like ?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5F5B81-C324-374D-A3F8-2DCC198ACDB3}"/>
              </a:ext>
            </a:extLst>
          </p:cNvPr>
          <p:cNvSpPr txBox="1"/>
          <p:nvPr/>
        </p:nvSpPr>
        <p:spPr>
          <a:xfrm>
            <a:off x="1296584" y="3606407"/>
            <a:ext cx="3531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</a:rPr>
              <a:t>我长什么样？</a:t>
            </a:r>
          </a:p>
        </p:txBody>
      </p:sp>
    </p:spTree>
    <p:extLst>
      <p:ext uri="{BB962C8B-B14F-4D97-AF65-F5344CB8AC3E}">
        <p14:creationId xmlns:p14="http://schemas.microsoft.com/office/powerpoint/2010/main" val="3415746267"/>
      </p:ext>
    </p:extLst>
  </p:cSld>
  <p:clrMapOvr>
    <a:masterClrMapping/>
  </p:clrMapOvr>
  <p:transition spd="med" advTm="3000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de this desktop wallpaper of the new S3 poster. Hope y'all like it :  westworld">
            <a:extLst>
              <a:ext uri="{FF2B5EF4-FFF2-40B4-BE49-F238E27FC236}">
                <a16:creationId xmlns:a16="http://schemas.microsoft.com/office/drawing/2014/main" id="{1697EDC8-FBCB-6148-806E-99411C913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2" r="42574"/>
          <a:stretch/>
        </p:blipFill>
        <p:spPr bwMode="auto">
          <a:xfrm>
            <a:off x="0" y="-1"/>
            <a:ext cx="18560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-1"/>
            <a:ext cx="1856096" cy="6858000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F374BE-CFD0-7840-8414-463ECF54EAED}"/>
              </a:ext>
            </a:extLst>
          </p:cNvPr>
          <p:cNvSpPr/>
          <p:nvPr/>
        </p:nvSpPr>
        <p:spPr>
          <a:xfrm>
            <a:off x="3770879" y="2551837"/>
            <a:ext cx="62329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现有</a:t>
            </a:r>
            <a:r>
              <a:rPr lang="en-US" altLang="zh-CN" sz="36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AI</a:t>
            </a:r>
            <a:r>
              <a:rPr lang="zh-CN" altLang="en-US" sz="36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的脑补能力是有限的</a:t>
            </a:r>
            <a:endParaRPr lang="en-US" altLang="zh-CN" sz="36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endParaRPr lang="en-US" altLang="zh-CN" sz="36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  <a:p>
            <a:r>
              <a:rPr lang="zh-CN" altLang="en-US" sz="3600" b="1" spc="140" dirty="0">
                <a:solidFill>
                  <a:srgbClr val="26181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而你的脑补能力则是无限的</a:t>
            </a:r>
            <a:endParaRPr lang="en-US" altLang="zh-CN" sz="3600" b="1" spc="140" dirty="0">
              <a:solidFill>
                <a:srgbClr val="26181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5217169"/>
      </p:ext>
    </p:extLst>
  </p:cSld>
  <p:clrMapOvr>
    <a:masterClrMapping/>
  </p:clrMapOvr>
  <p:transition spd="slow" advTm="3000">
    <p:randomBar dir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de this desktop wallpaper of the new S3 poster. Hope y'all like it :  westworld">
            <a:extLst>
              <a:ext uri="{FF2B5EF4-FFF2-40B4-BE49-F238E27FC236}">
                <a16:creationId xmlns:a16="http://schemas.microsoft.com/office/drawing/2014/main" id="{1697EDC8-FBCB-6148-806E-99411C913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362427-F313-454E-B287-C49C49248425}"/>
              </a:ext>
            </a:extLst>
          </p:cNvPr>
          <p:cNvSpPr txBox="1"/>
          <p:nvPr/>
        </p:nvSpPr>
        <p:spPr>
          <a:xfrm>
            <a:off x="2549009" y="2404095"/>
            <a:ext cx="768672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9pPr>
          </a:lstStyle>
          <a:p>
            <a:pPr algn="ctr"/>
            <a:r>
              <a:rPr kumimoji="0" lang="zh-CN" altLang="en-US" sz="5400" dirty="0">
                <a:solidFill>
                  <a:srgbClr val="FFFF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人工智能 </a:t>
            </a:r>
            <a:r>
              <a:rPr kumimoji="0" lang="en-US" altLang="zh-CN" sz="5400" dirty="0">
                <a:solidFill>
                  <a:srgbClr val="FFFF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:</a:t>
            </a:r>
            <a:r>
              <a:rPr kumimoji="0" lang="en-US" altLang="zh-CN" sz="5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kumimoji="0" lang="zh-CN" altLang="en-US" sz="5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画面脑补神器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E9B8B7-4382-7344-B302-81092C6805DD}"/>
              </a:ext>
            </a:extLst>
          </p:cNvPr>
          <p:cNvSpPr txBox="1"/>
          <p:nvPr/>
        </p:nvSpPr>
        <p:spPr>
          <a:xfrm>
            <a:off x="4420946" y="4972149"/>
            <a:ext cx="364715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方正兰亭纤黑_GBK" charset="-122"/>
                <a:ea typeface="方正兰亭纤黑_GBK" charset="-122"/>
              </a:defRPr>
            </a:lvl9pPr>
          </a:lstStyle>
          <a:p>
            <a:pPr algn="ctr"/>
            <a:r>
              <a:rPr kumimoji="0" lang="zh-CN" altLang="en-US" sz="5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谢谢聆听！</a:t>
            </a:r>
          </a:p>
        </p:txBody>
      </p:sp>
    </p:spTree>
    <p:extLst>
      <p:ext uri="{BB962C8B-B14F-4D97-AF65-F5344CB8AC3E}">
        <p14:creationId xmlns:p14="http://schemas.microsoft.com/office/powerpoint/2010/main" val="2679572616"/>
      </p:ext>
    </p:extLst>
  </p:cSld>
  <p:clrMapOvr>
    <a:masterClrMapping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棕色的马&#10;&#10;中度可信度描述已自动生成">
            <a:extLst>
              <a:ext uri="{FF2B5EF4-FFF2-40B4-BE49-F238E27FC236}">
                <a16:creationId xmlns:a16="http://schemas.microsoft.com/office/drawing/2014/main" id="{453F3B0B-DCB1-CB4A-A8AF-5A83BFDB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3" y="245669"/>
            <a:ext cx="11314249" cy="63666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5384" y="245669"/>
            <a:ext cx="6964319" cy="63666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8482549-61A8-414B-9EC0-0363DB7D2B40}"/>
              </a:ext>
            </a:extLst>
          </p:cNvPr>
          <p:cNvSpPr/>
          <p:nvPr/>
        </p:nvSpPr>
        <p:spPr>
          <a:xfrm>
            <a:off x="5636984" y="4637314"/>
            <a:ext cx="6132648" cy="1975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8514BC-405E-6849-B87D-B2B9E3AF8821}"/>
              </a:ext>
            </a:extLst>
          </p:cNvPr>
          <p:cNvSpPr/>
          <p:nvPr/>
        </p:nvSpPr>
        <p:spPr>
          <a:xfrm>
            <a:off x="1296584" y="2036747"/>
            <a:ext cx="9598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What does it</a:t>
            </a:r>
          </a:p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looks like ?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578924-CD14-1E4E-B115-ECDBC82DB3C9}"/>
              </a:ext>
            </a:extLst>
          </p:cNvPr>
          <p:cNvSpPr txBox="1"/>
          <p:nvPr/>
        </p:nvSpPr>
        <p:spPr>
          <a:xfrm>
            <a:off x="1296584" y="3606407"/>
            <a:ext cx="3531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</a:rPr>
              <a:t>我长什么样？</a:t>
            </a:r>
          </a:p>
        </p:txBody>
      </p:sp>
    </p:spTree>
    <p:extLst>
      <p:ext uri="{BB962C8B-B14F-4D97-AF65-F5344CB8AC3E}">
        <p14:creationId xmlns:p14="http://schemas.microsoft.com/office/powerpoint/2010/main" val="1151145068"/>
      </p:ext>
    </p:extLst>
  </p:cSld>
  <p:clrMapOvr>
    <a:masterClrMapping/>
  </p:clrMapOvr>
  <p:transition spd="med" advTm="3000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棕色的马&#10;&#10;中度可信度描述已自动生成">
            <a:extLst>
              <a:ext uri="{FF2B5EF4-FFF2-40B4-BE49-F238E27FC236}">
                <a16:creationId xmlns:a16="http://schemas.microsoft.com/office/drawing/2014/main" id="{453F3B0B-DCB1-CB4A-A8AF-5A83BFDB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3" y="245669"/>
            <a:ext cx="11314249" cy="63666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5384" y="245669"/>
            <a:ext cx="6964319" cy="63666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86D319-4EB0-1440-9E9B-DD3D42A6CD9F}"/>
              </a:ext>
            </a:extLst>
          </p:cNvPr>
          <p:cNvSpPr/>
          <p:nvPr/>
        </p:nvSpPr>
        <p:spPr>
          <a:xfrm>
            <a:off x="1296584" y="2036747"/>
            <a:ext cx="9598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What does it</a:t>
            </a:r>
          </a:p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looks like ?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3115D1-DD58-6A4B-B387-21CD06BDEE9A}"/>
              </a:ext>
            </a:extLst>
          </p:cNvPr>
          <p:cNvSpPr txBox="1"/>
          <p:nvPr/>
        </p:nvSpPr>
        <p:spPr>
          <a:xfrm>
            <a:off x="1296584" y="3606407"/>
            <a:ext cx="3531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</a:rPr>
              <a:t>我长什么样？</a:t>
            </a:r>
          </a:p>
        </p:txBody>
      </p:sp>
    </p:spTree>
    <p:extLst>
      <p:ext uri="{BB962C8B-B14F-4D97-AF65-F5344CB8AC3E}">
        <p14:creationId xmlns:p14="http://schemas.microsoft.com/office/powerpoint/2010/main" val="1174447400"/>
      </p:ext>
    </p:extLst>
  </p:cSld>
  <p:clrMapOvr>
    <a:masterClrMapping/>
  </p:clrMapOvr>
  <p:transition spd="med" advTm="3000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棕色的马&#10;&#10;中度可信度描述已自动生成">
            <a:extLst>
              <a:ext uri="{FF2B5EF4-FFF2-40B4-BE49-F238E27FC236}">
                <a16:creationId xmlns:a16="http://schemas.microsoft.com/office/drawing/2014/main" id="{453F3B0B-DCB1-CB4A-A8AF-5A83BFDB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3" y="245669"/>
            <a:ext cx="11314249" cy="63666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5384" y="245669"/>
            <a:ext cx="6507119" cy="63666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A3746F-53FD-E249-897F-2D20E86D1E9E}"/>
              </a:ext>
            </a:extLst>
          </p:cNvPr>
          <p:cNvSpPr/>
          <p:nvPr/>
        </p:nvSpPr>
        <p:spPr>
          <a:xfrm>
            <a:off x="1296584" y="2036747"/>
            <a:ext cx="9598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What does it</a:t>
            </a:r>
          </a:p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looks like ?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A23CE8-112F-A347-BD47-EF52FB7C1402}"/>
              </a:ext>
            </a:extLst>
          </p:cNvPr>
          <p:cNvSpPr txBox="1"/>
          <p:nvPr/>
        </p:nvSpPr>
        <p:spPr>
          <a:xfrm>
            <a:off x="1296584" y="3606407"/>
            <a:ext cx="3531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</a:rPr>
              <a:t>我长什么样？</a:t>
            </a:r>
          </a:p>
        </p:txBody>
      </p:sp>
    </p:spTree>
    <p:extLst>
      <p:ext uri="{BB962C8B-B14F-4D97-AF65-F5344CB8AC3E}">
        <p14:creationId xmlns:p14="http://schemas.microsoft.com/office/powerpoint/2010/main" val="2186235027"/>
      </p:ext>
    </p:extLst>
  </p:cSld>
  <p:clrMapOvr>
    <a:masterClrMapping/>
  </p:clrMapOvr>
  <p:transition spd="med" advTm="3000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棕色的马&#10;&#10;中度可信度描述已自动生成">
            <a:extLst>
              <a:ext uri="{FF2B5EF4-FFF2-40B4-BE49-F238E27FC236}">
                <a16:creationId xmlns:a16="http://schemas.microsoft.com/office/drawing/2014/main" id="{453F3B0B-DCB1-CB4A-A8AF-5A83BFDB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3" y="245669"/>
            <a:ext cx="11314249" cy="63666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5384" y="245669"/>
            <a:ext cx="6258925" cy="63666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942760-DAD0-BC4A-843A-EC0D80C761CC}"/>
              </a:ext>
            </a:extLst>
          </p:cNvPr>
          <p:cNvSpPr/>
          <p:nvPr/>
        </p:nvSpPr>
        <p:spPr>
          <a:xfrm>
            <a:off x="1296584" y="2036747"/>
            <a:ext cx="95988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What does it</a:t>
            </a:r>
          </a:p>
          <a:p>
            <a:r>
              <a:rPr lang="en-US" altLang="zh-CN" sz="4800" b="1" spc="14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haroni" panose="02010803020104030203" pitchFamily="2" charset="-79"/>
              </a:rPr>
              <a:t>looks like ?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C42BFA-04A1-7044-AA22-673B6416AC9F}"/>
              </a:ext>
            </a:extLst>
          </p:cNvPr>
          <p:cNvSpPr txBox="1"/>
          <p:nvPr/>
        </p:nvSpPr>
        <p:spPr>
          <a:xfrm>
            <a:off x="1296584" y="3606407"/>
            <a:ext cx="3531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bg1"/>
                </a:solidFill>
              </a:rPr>
              <a:t>我长什么样？</a:t>
            </a:r>
          </a:p>
        </p:txBody>
      </p:sp>
    </p:spTree>
    <p:extLst>
      <p:ext uri="{BB962C8B-B14F-4D97-AF65-F5344CB8AC3E}">
        <p14:creationId xmlns:p14="http://schemas.microsoft.com/office/powerpoint/2010/main" val="3400444160"/>
      </p:ext>
    </p:extLst>
  </p:cSld>
  <p:clrMapOvr>
    <a:masterClrMapping/>
  </p:clrMapOvr>
  <p:transition spd="med" advTm="3000">
    <p:pull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1474</Words>
  <Application>Microsoft Macintosh PowerPoint</Application>
  <PresentationFormat>宽屏</PresentationFormat>
  <Paragraphs>256</Paragraphs>
  <Slides>51</Slides>
  <Notes>51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6" baseType="lpstr">
      <vt:lpstr>DengXian</vt:lpstr>
      <vt:lpstr>DengXian Light</vt:lpstr>
      <vt:lpstr>思源黑体 CN Heavy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Microsoft Office 用户</dc:creator>
  <cp:keywords/>
  <dc:description/>
  <cp:lastModifiedBy>Haoming Cai (117010002)</cp:lastModifiedBy>
  <cp:revision>142</cp:revision>
  <dcterms:created xsi:type="dcterms:W3CDTF">2019-08-05T00:28:21Z</dcterms:created>
  <dcterms:modified xsi:type="dcterms:W3CDTF">2021-05-08T09:02:09Z</dcterms:modified>
  <cp:category/>
</cp:coreProperties>
</file>